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6.xml" ContentType="application/vnd.openxmlformats-officedocument.presentationml.notesSlide+xml"/>
  <Override PartName="/ppt/tags/tag5.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6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6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104"/>
  </p:notesMasterIdLst>
  <p:handoutMasterIdLst>
    <p:handoutMasterId r:id="rId105"/>
  </p:handoutMasterIdLst>
  <p:sldIdLst>
    <p:sldId id="256" r:id="rId2"/>
    <p:sldId id="257" r:id="rId3"/>
    <p:sldId id="373" r:id="rId4"/>
    <p:sldId id="402" r:id="rId5"/>
    <p:sldId id="403" r:id="rId6"/>
    <p:sldId id="372" r:id="rId7"/>
    <p:sldId id="404" r:id="rId8"/>
    <p:sldId id="405" r:id="rId9"/>
    <p:sldId id="406" r:id="rId10"/>
    <p:sldId id="395" r:id="rId11"/>
    <p:sldId id="396" r:id="rId12"/>
    <p:sldId id="260" r:id="rId13"/>
    <p:sldId id="258" r:id="rId14"/>
    <p:sldId id="262" r:id="rId15"/>
    <p:sldId id="263" r:id="rId16"/>
    <p:sldId id="264" r:id="rId17"/>
    <p:sldId id="352" r:id="rId18"/>
    <p:sldId id="284" r:id="rId19"/>
    <p:sldId id="266" r:id="rId20"/>
    <p:sldId id="267" r:id="rId21"/>
    <p:sldId id="268" r:id="rId22"/>
    <p:sldId id="269" r:id="rId23"/>
    <p:sldId id="270" r:id="rId24"/>
    <p:sldId id="374" r:id="rId25"/>
    <p:sldId id="271" r:id="rId26"/>
    <p:sldId id="273" r:id="rId27"/>
    <p:sldId id="275" r:id="rId28"/>
    <p:sldId id="277" r:id="rId29"/>
    <p:sldId id="279" r:id="rId30"/>
    <p:sldId id="281" r:id="rId31"/>
    <p:sldId id="282" r:id="rId32"/>
    <p:sldId id="285" r:id="rId33"/>
    <p:sldId id="287" r:id="rId34"/>
    <p:sldId id="289" r:id="rId35"/>
    <p:sldId id="291" r:id="rId36"/>
    <p:sldId id="293" r:id="rId37"/>
    <p:sldId id="294" r:id="rId38"/>
    <p:sldId id="295" r:id="rId39"/>
    <p:sldId id="296" r:id="rId40"/>
    <p:sldId id="375" r:id="rId41"/>
    <p:sldId id="297" r:id="rId42"/>
    <p:sldId id="348" r:id="rId43"/>
    <p:sldId id="261" r:id="rId44"/>
    <p:sldId id="259" r:id="rId45"/>
    <p:sldId id="391" r:id="rId46"/>
    <p:sldId id="320" r:id="rId47"/>
    <p:sldId id="409" r:id="rId48"/>
    <p:sldId id="308" r:id="rId49"/>
    <p:sldId id="309" r:id="rId50"/>
    <p:sldId id="310" r:id="rId51"/>
    <p:sldId id="311" r:id="rId52"/>
    <p:sldId id="312" r:id="rId53"/>
    <p:sldId id="313" r:id="rId54"/>
    <p:sldId id="316" r:id="rId55"/>
    <p:sldId id="317" r:id="rId56"/>
    <p:sldId id="318" r:id="rId57"/>
    <p:sldId id="371" r:id="rId58"/>
    <p:sldId id="392" r:id="rId59"/>
    <p:sldId id="319" r:id="rId60"/>
    <p:sldId id="321" r:id="rId61"/>
    <p:sldId id="322" r:id="rId62"/>
    <p:sldId id="410" r:id="rId63"/>
    <p:sldId id="323" r:id="rId64"/>
    <p:sldId id="324" r:id="rId65"/>
    <p:sldId id="325" r:id="rId66"/>
    <p:sldId id="327" r:id="rId67"/>
    <p:sldId id="328" r:id="rId68"/>
    <p:sldId id="329" r:id="rId69"/>
    <p:sldId id="354" r:id="rId70"/>
    <p:sldId id="355" r:id="rId71"/>
    <p:sldId id="397" r:id="rId72"/>
    <p:sldId id="376" r:id="rId73"/>
    <p:sldId id="356" r:id="rId74"/>
    <p:sldId id="408" r:id="rId75"/>
    <p:sldId id="384" r:id="rId76"/>
    <p:sldId id="386" r:id="rId77"/>
    <p:sldId id="393" r:id="rId78"/>
    <p:sldId id="411" r:id="rId79"/>
    <p:sldId id="380" r:id="rId80"/>
    <p:sldId id="377" r:id="rId81"/>
    <p:sldId id="357" r:id="rId82"/>
    <p:sldId id="358" r:id="rId83"/>
    <p:sldId id="359" r:id="rId84"/>
    <p:sldId id="378" r:id="rId85"/>
    <p:sldId id="379" r:id="rId86"/>
    <p:sldId id="387" r:id="rId87"/>
    <p:sldId id="381" r:id="rId88"/>
    <p:sldId id="362" r:id="rId89"/>
    <p:sldId id="360" r:id="rId90"/>
    <p:sldId id="361" r:id="rId91"/>
    <p:sldId id="382" r:id="rId92"/>
    <p:sldId id="363" r:id="rId93"/>
    <p:sldId id="383" r:id="rId94"/>
    <p:sldId id="364" r:id="rId95"/>
    <p:sldId id="365" r:id="rId96"/>
    <p:sldId id="366" r:id="rId97"/>
    <p:sldId id="367" r:id="rId98"/>
    <p:sldId id="368" r:id="rId99"/>
    <p:sldId id="369" r:id="rId100"/>
    <p:sldId id="370" r:id="rId101"/>
    <p:sldId id="401" r:id="rId102"/>
    <p:sldId id="335" r:id="rId10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107"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7"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7"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7"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7" charset="-128"/>
        <a:cs typeface="+mn-cs"/>
      </a:defRPr>
    </a:lvl5pPr>
    <a:lvl6pPr marL="2286000" algn="l" defTabSz="914400" rtl="0" eaLnBrk="1" latinLnBrk="0" hangingPunct="1">
      <a:defRPr kern="1200">
        <a:solidFill>
          <a:schemeClr val="tx1"/>
        </a:solidFill>
        <a:latin typeface="Arial" charset="0"/>
        <a:ea typeface="ＭＳ Ｐゴシック" pitchFamily="-107" charset="-128"/>
        <a:cs typeface="+mn-cs"/>
      </a:defRPr>
    </a:lvl6pPr>
    <a:lvl7pPr marL="2743200" algn="l" defTabSz="914400" rtl="0" eaLnBrk="1" latinLnBrk="0" hangingPunct="1">
      <a:defRPr kern="1200">
        <a:solidFill>
          <a:schemeClr val="tx1"/>
        </a:solidFill>
        <a:latin typeface="Arial" charset="0"/>
        <a:ea typeface="ＭＳ Ｐゴシック" pitchFamily="-107" charset="-128"/>
        <a:cs typeface="+mn-cs"/>
      </a:defRPr>
    </a:lvl7pPr>
    <a:lvl8pPr marL="3200400" algn="l" defTabSz="914400" rtl="0" eaLnBrk="1" latinLnBrk="0" hangingPunct="1">
      <a:defRPr kern="1200">
        <a:solidFill>
          <a:schemeClr val="tx1"/>
        </a:solidFill>
        <a:latin typeface="Arial" charset="0"/>
        <a:ea typeface="ＭＳ Ｐゴシック" pitchFamily="-107" charset="-128"/>
        <a:cs typeface="+mn-cs"/>
      </a:defRPr>
    </a:lvl8pPr>
    <a:lvl9pPr marL="3657600" algn="l" defTabSz="914400" rtl="0" eaLnBrk="1" latinLnBrk="0" hangingPunct="1">
      <a:defRPr kern="1200">
        <a:solidFill>
          <a:schemeClr val="tx1"/>
        </a:solidFill>
        <a:latin typeface="Arial" charset="0"/>
        <a:ea typeface="ＭＳ Ｐゴシック" pitchFamily="-107" charset="-128"/>
        <a:cs typeface="+mn-cs"/>
      </a:defRPr>
    </a:lvl9pPr>
  </p:defaultTextStyle>
  <p:extLst>
    <p:ext uri="{521415D9-36F7-43E2-AB2F-B90AF26B5E84}">
      <p14:sectionLst xmlns:p14="http://schemas.microsoft.com/office/powerpoint/2010/main">
        <p14:section name="Intro" id="{EEAD6AAC-752B-4B40-B0D9-70D85B7CF760}">
          <p14:sldIdLst>
            <p14:sldId id="256"/>
            <p14:sldId id="257"/>
            <p14:sldId id="373"/>
            <p14:sldId id="402"/>
            <p14:sldId id="403"/>
            <p14:sldId id="372"/>
            <p14:sldId id="404"/>
            <p14:sldId id="405"/>
          </p14:sldIdLst>
        </p14:section>
        <p14:section name="RFI/RFP" id="{CFC8068E-C8E6-47E6-B120-968946899CAF}">
          <p14:sldIdLst>
            <p14:sldId id="406"/>
            <p14:sldId id="395"/>
            <p14:sldId id="396"/>
            <p14:sldId id="260"/>
            <p14:sldId id="258"/>
            <p14:sldId id="262"/>
            <p14:sldId id="263"/>
            <p14:sldId id="264"/>
            <p14:sldId id="352"/>
            <p14:sldId id="284"/>
            <p14:sldId id="266"/>
            <p14:sldId id="267"/>
            <p14:sldId id="268"/>
            <p14:sldId id="269"/>
            <p14:sldId id="270"/>
            <p14:sldId id="374"/>
            <p14:sldId id="271"/>
            <p14:sldId id="273"/>
            <p14:sldId id="275"/>
            <p14:sldId id="277"/>
            <p14:sldId id="279"/>
            <p14:sldId id="281"/>
            <p14:sldId id="282"/>
            <p14:sldId id="285"/>
            <p14:sldId id="287"/>
            <p14:sldId id="289"/>
            <p14:sldId id="291"/>
            <p14:sldId id="293"/>
            <p14:sldId id="294"/>
            <p14:sldId id="295"/>
            <p14:sldId id="296"/>
            <p14:sldId id="375"/>
            <p14:sldId id="297"/>
            <p14:sldId id="348"/>
          </p14:sldIdLst>
        </p14:section>
        <p14:section name="SLA" id="{D4B104E2-9431-4C3E-B24A-E05C63562CF9}">
          <p14:sldIdLst>
            <p14:sldId id="261"/>
            <p14:sldId id="259"/>
            <p14:sldId id="391"/>
            <p14:sldId id="320"/>
            <p14:sldId id="409"/>
            <p14:sldId id="308"/>
            <p14:sldId id="309"/>
            <p14:sldId id="310"/>
            <p14:sldId id="311"/>
            <p14:sldId id="312"/>
            <p14:sldId id="313"/>
            <p14:sldId id="316"/>
            <p14:sldId id="317"/>
            <p14:sldId id="318"/>
            <p14:sldId id="371"/>
            <p14:sldId id="392"/>
            <p14:sldId id="319"/>
            <p14:sldId id="321"/>
            <p14:sldId id="322"/>
            <p14:sldId id="410"/>
            <p14:sldId id="323"/>
            <p14:sldId id="324"/>
            <p14:sldId id="325"/>
            <p14:sldId id="327"/>
            <p14:sldId id="328"/>
            <p14:sldId id="329"/>
          </p14:sldIdLst>
        </p14:section>
        <p14:section name="IT Governance" id="{E19DF336-2350-49C5-AEFE-88857311244A}">
          <p14:sldIdLst>
            <p14:sldId id="354"/>
            <p14:sldId id="355"/>
            <p14:sldId id="397"/>
            <p14:sldId id="376"/>
            <p14:sldId id="356"/>
            <p14:sldId id="408"/>
            <p14:sldId id="384"/>
            <p14:sldId id="386"/>
            <p14:sldId id="393"/>
            <p14:sldId id="411"/>
            <p14:sldId id="380"/>
            <p14:sldId id="377"/>
            <p14:sldId id="357"/>
            <p14:sldId id="358"/>
            <p14:sldId id="359"/>
            <p14:sldId id="378"/>
            <p14:sldId id="379"/>
            <p14:sldId id="387"/>
            <p14:sldId id="381"/>
            <p14:sldId id="362"/>
            <p14:sldId id="360"/>
            <p14:sldId id="361"/>
            <p14:sldId id="382"/>
            <p14:sldId id="363"/>
            <p14:sldId id="383"/>
            <p14:sldId id="364"/>
            <p14:sldId id="365"/>
            <p14:sldId id="366"/>
            <p14:sldId id="367"/>
            <p14:sldId id="368"/>
            <p14:sldId id="369"/>
            <p14:sldId id="370"/>
            <p14:sldId id="401"/>
            <p14:sldId id="3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45" autoAdjust="0"/>
    <p:restoredTop sz="82302" autoAdjust="0"/>
  </p:normalViewPr>
  <p:slideViewPr>
    <p:cSldViewPr snapToObjects="1">
      <p:cViewPr>
        <p:scale>
          <a:sx n="73" d="100"/>
          <a:sy n="73" d="100"/>
        </p:scale>
        <p:origin x="-1170" y="44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5176"/>
    </p:cViewPr>
  </p:sorterViewPr>
  <p:notesViewPr>
    <p:cSldViewPr snapToObjects="1">
      <p:cViewPr>
        <p:scale>
          <a:sx n="150" d="100"/>
          <a:sy n="150" d="100"/>
        </p:scale>
        <p:origin x="-920" y="5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5D431156-A28E-44B7-B0B6-6606E15440F4}" type="datetime1">
              <a:rPr lang="en-US"/>
              <a:pPr>
                <a:defRPr/>
              </a:pPr>
              <a:t>7/2/2015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70368430-B199-42BE-B22D-6A3F43200B9D}" type="slidenum">
              <a:rPr lang="en-US"/>
              <a:pPr>
                <a:defRPr/>
              </a:pPr>
              <a:t>‹#›</a:t>
            </a:fld>
            <a:endParaRPr lang="en-US"/>
          </a:p>
        </p:txBody>
      </p:sp>
    </p:spTree>
    <p:extLst>
      <p:ext uri="{BB962C8B-B14F-4D97-AF65-F5344CB8AC3E}">
        <p14:creationId xmlns:p14="http://schemas.microsoft.com/office/powerpoint/2010/main" val="325387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pitchFamily="-107"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107" charset="0"/>
              </a:defRPr>
            </a:lvl1pPr>
          </a:lstStyle>
          <a:p>
            <a:pPr>
              <a:defRPr/>
            </a:pPr>
            <a:fld id="{601F6364-6583-47D9-9290-F4D8919673DF}" type="datetime1">
              <a:rPr lang="en-US"/>
              <a:pPr>
                <a:defRPr/>
              </a:pPr>
              <a:t>7/2/2015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pitchFamily="-107"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107" charset="0"/>
              </a:defRPr>
            </a:lvl1pPr>
          </a:lstStyle>
          <a:p>
            <a:pPr>
              <a:defRPr/>
            </a:pPr>
            <a:fld id="{6AB7C08C-E069-4F54-BEB8-3D9D0D73572E}" type="slidenum">
              <a:rPr lang="en-US"/>
              <a:pPr>
                <a:defRPr/>
              </a:pPr>
              <a:t>‹#›</a:t>
            </a:fld>
            <a:endParaRPr lang="en-US"/>
          </a:p>
        </p:txBody>
      </p:sp>
    </p:spTree>
    <p:extLst>
      <p:ext uri="{BB962C8B-B14F-4D97-AF65-F5344CB8AC3E}">
        <p14:creationId xmlns:p14="http://schemas.microsoft.com/office/powerpoint/2010/main" val="354958432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channelinsider.com/c/a/Spotlight/Unplanned-IT-Outages-Cost-More-than-5000-per-Minute-Report-105393/"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gs.vermont.gov/sites/bgs/files/image/contracts.jp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73732" name="Slide Number Placeholder 3"/>
          <p:cNvSpPr>
            <a:spLocks noGrp="1"/>
          </p:cNvSpPr>
          <p:nvPr>
            <p:ph type="sldNum" sz="quarter" idx="5"/>
          </p:nvPr>
        </p:nvSpPr>
        <p:spPr bwMode="auto">
          <a:noFill/>
          <a:ln>
            <a:miter lim="800000"/>
            <a:headEnd/>
            <a:tailEnd/>
          </a:ln>
        </p:spPr>
        <p:txBody>
          <a:bodyPr/>
          <a:lstStyle/>
          <a:p>
            <a:fld id="{A4C919BF-6704-4F16-BDB7-C17F56AD4895}"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See file: </a:t>
            </a:r>
            <a:r>
              <a:rPr lang="en-US" dirty="0" err="1" smtClean="0">
                <a:ea typeface="ＭＳ Ｐゴシック" pitchFamily="-107" charset="-128"/>
              </a:rPr>
              <a:t>Rad_Info_Sys_Quote</a:t>
            </a: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(This is a Word document)</a:t>
            </a:r>
          </a:p>
        </p:txBody>
      </p:sp>
      <p:sp>
        <p:nvSpPr>
          <p:cNvPr id="82948" name="Slide Number Placeholder 3"/>
          <p:cNvSpPr>
            <a:spLocks noGrp="1"/>
          </p:cNvSpPr>
          <p:nvPr>
            <p:ph type="sldNum" sz="quarter" idx="5"/>
          </p:nvPr>
        </p:nvSpPr>
        <p:spPr bwMode="auto">
          <a:noFill/>
          <a:ln>
            <a:miter lim="800000"/>
            <a:headEnd/>
            <a:tailEnd/>
          </a:ln>
        </p:spPr>
        <p:txBody>
          <a:bodyPr/>
          <a:lstStyle/>
          <a:p>
            <a:fld id="{1D692EE2-7C22-4FF9-A0F1-3EAB1AFB1D9A}" type="slidenum">
              <a:rPr lang="en-US"/>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Deadlines are important. Proposals have been</a:t>
            </a:r>
            <a:r>
              <a:rPr lang="en-US" baseline="0" dirty="0" smtClean="0">
                <a:ea typeface="ＭＳ Ｐゴシック" pitchFamily="-107" charset="-128"/>
              </a:rPr>
              <a:t> </a:t>
            </a:r>
            <a:r>
              <a:rPr lang="en-US" b="1" baseline="0" dirty="0" smtClean="0">
                <a:ea typeface="ＭＳ Ｐゴシック" pitchFamily="-107" charset="-128"/>
              </a:rPr>
              <a:t>REJECTED</a:t>
            </a:r>
            <a:r>
              <a:rPr lang="en-US" baseline="0" dirty="0" smtClean="0">
                <a:ea typeface="ＭＳ Ｐゴシック" pitchFamily="-107" charset="-128"/>
              </a:rPr>
              <a:t> because deadlines have been missed, or documents have been delivered to wrong rooms, wrong person!</a:t>
            </a:r>
            <a:endParaRPr lang="en-US" dirty="0" smtClean="0">
              <a:ea typeface="ＭＳ Ｐゴシック" pitchFamily="-107" charset="-128"/>
            </a:endParaRPr>
          </a:p>
        </p:txBody>
      </p:sp>
      <p:sp>
        <p:nvSpPr>
          <p:cNvPr id="83972" name="Slide Number Placeholder 3"/>
          <p:cNvSpPr>
            <a:spLocks noGrp="1"/>
          </p:cNvSpPr>
          <p:nvPr>
            <p:ph type="sldNum" sz="quarter" idx="5"/>
          </p:nvPr>
        </p:nvSpPr>
        <p:spPr bwMode="auto">
          <a:noFill/>
          <a:ln>
            <a:miter lim="800000"/>
            <a:headEnd/>
            <a:tailEnd/>
          </a:ln>
        </p:spPr>
        <p:txBody>
          <a:bodyPr/>
          <a:lstStyle/>
          <a:p>
            <a:fld id="{62901C24-03BD-4A86-9B3B-B842E3363898}" type="slidenum">
              <a:rPr lang="en-US"/>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Buyers in organizations that have </a:t>
            </a:r>
            <a:r>
              <a:rPr lang="en-US" sz="1600" b="1" dirty="0" smtClean="0">
                <a:ea typeface="ＭＳ Ｐゴシック" pitchFamily="-107" charset="-128"/>
              </a:rPr>
              <a:t>federal or state customers </a:t>
            </a:r>
            <a:r>
              <a:rPr lang="en-US" dirty="0" smtClean="0">
                <a:ea typeface="ＭＳ Ｐゴシック" pitchFamily="-107" charset="-128"/>
              </a:rPr>
              <a:t>have more </a:t>
            </a:r>
            <a:r>
              <a:rPr lang="en-US" sz="1600" b="1" dirty="0" smtClean="0">
                <a:ea typeface="ＭＳ Ｐゴシック" pitchFamily="-107" charset="-128"/>
              </a:rPr>
              <a:t>regulatory </a:t>
            </a:r>
            <a:r>
              <a:rPr lang="en-US" dirty="0" smtClean="0">
                <a:ea typeface="ＭＳ Ｐゴシック" pitchFamily="-107" charset="-128"/>
              </a:rPr>
              <a:t>requirements placed upon them. </a:t>
            </a:r>
          </a:p>
          <a:p>
            <a:pPr eaLnBrk="1" hangingPunct="1">
              <a:spcBef>
                <a:spcPct val="0"/>
              </a:spcBef>
            </a:pPr>
            <a:r>
              <a:rPr lang="en-US" dirty="0" smtClean="0">
                <a:ea typeface="ＭＳ Ｐゴシック" pitchFamily="-107" charset="-128"/>
              </a:rPr>
              <a:t>Accordingly, they must ensure that terms of their purchase comply with these regulations. Also, they must ensure that </a:t>
            </a:r>
            <a:r>
              <a:rPr lang="en-US" sz="1600" b="1" dirty="0" smtClean="0">
                <a:ea typeface="ＭＳ Ｐゴシック" pitchFamily="-107" charset="-128"/>
              </a:rPr>
              <a:t>suppliers are evaluated according </a:t>
            </a:r>
            <a:r>
              <a:rPr lang="en-US" dirty="0" smtClean="0">
                <a:ea typeface="ＭＳ Ｐゴシック" pitchFamily="-107" charset="-128"/>
              </a:rPr>
              <a:t>to the evaluation criteria stated in the solicitation.</a:t>
            </a:r>
          </a:p>
          <a:p>
            <a:pPr eaLnBrk="1" hangingPunct="1">
              <a:spcBef>
                <a:spcPct val="0"/>
              </a:spcBef>
            </a:pPr>
            <a:endParaRPr lang="en-US" dirty="0" smtClean="0">
              <a:ea typeface="ＭＳ Ｐゴシック" pitchFamily="-107" charset="-128"/>
            </a:endParaRPr>
          </a:p>
        </p:txBody>
      </p:sp>
      <p:sp>
        <p:nvSpPr>
          <p:cNvPr id="84996" name="Slide Number Placeholder 3"/>
          <p:cNvSpPr>
            <a:spLocks noGrp="1"/>
          </p:cNvSpPr>
          <p:nvPr>
            <p:ph type="sldNum" sz="quarter" idx="5"/>
          </p:nvPr>
        </p:nvSpPr>
        <p:spPr bwMode="auto">
          <a:noFill/>
          <a:ln>
            <a:miter lim="800000"/>
            <a:headEnd/>
            <a:tailEnd/>
          </a:ln>
        </p:spPr>
        <p:txBody>
          <a:bodyPr/>
          <a:lstStyle/>
          <a:p>
            <a:fld id="{B22B9290-6B09-471F-846A-51757109B9CF}" type="slidenum">
              <a:rPr lang="en-US"/>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86020" name="Slide Number Placeholder 3"/>
          <p:cNvSpPr>
            <a:spLocks noGrp="1"/>
          </p:cNvSpPr>
          <p:nvPr>
            <p:ph type="sldNum" sz="quarter" idx="5"/>
          </p:nvPr>
        </p:nvSpPr>
        <p:spPr bwMode="auto">
          <a:noFill/>
          <a:ln>
            <a:miter lim="800000"/>
            <a:headEnd/>
            <a:tailEnd/>
          </a:ln>
        </p:spPr>
        <p:txBody>
          <a:bodyPr/>
          <a:lstStyle/>
          <a:p>
            <a:fld id="{2AE361A8-5AB0-4F20-B760-241C57B94F0A}" type="slidenum">
              <a:rPr lang="en-US"/>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If a supplier does not submit a proposal that addresses all of the key issues of the solicitation, then that </a:t>
            </a:r>
            <a:r>
              <a:rPr lang="en-US" sz="1600" b="1" dirty="0" smtClean="0">
                <a:ea typeface="ＭＳ Ｐゴシック" pitchFamily="-107" charset="-128"/>
              </a:rPr>
              <a:t>proposal can be deemed nonresponsive </a:t>
            </a:r>
            <a:r>
              <a:rPr lang="en-US" dirty="0" smtClean="0">
                <a:ea typeface="ＭＳ Ｐゴシック" pitchFamily="-107" charset="-128"/>
              </a:rPr>
              <a:t>and may get REJECTED</a:t>
            </a:r>
          </a:p>
        </p:txBody>
      </p:sp>
      <p:sp>
        <p:nvSpPr>
          <p:cNvPr id="87044" name="Slide Number Placeholder 3"/>
          <p:cNvSpPr>
            <a:spLocks noGrp="1"/>
          </p:cNvSpPr>
          <p:nvPr>
            <p:ph type="sldNum" sz="quarter" idx="5"/>
          </p:nvPr>
        </p:nvSpPr>
        <p:spPr bwMode="auto">
          <a:noFill/>
          <a:ln>
            <a:miter lim="800000"/>
            <a:headEnd/>
            <a:tailEnd/>
          </a:ln>
        </p:spPr>
        <p:txBody>
          <a:bodyPr/>
          <a:lstStyle/>
          <a:p>
            <a:fld id="{0A0A884B-F7E5-49F6-9954-4ADE2B54C2DF}" type="slidenum">
              <a:rPr lang="en-US"/>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88068" name="Slide Number Placeholder 3"/>
          <p:cNvSpPr>
            <a:spLocks noGrp="1"/>
          </p:cNvSpPr>
          <p:nvPr>
            <p:ph type="sldNum" sz="quarter" idx="5"/>
          </p:nvPr>
        </p:nvSpPr>
        <p:spPr bwMode="auto">
          <a:noFill/>
          <a:ln>
            <a:miter lim="800000"/>
            <a:headEnd/>
            <a:tailEnd/>
          </a:ln>
        </p:spPr>
        <p:txBody>
          <a:bodyPr/>
          <a:lstStyle/>
          <a:p>
            <a:fld id="{465488A5-6175-4A3F-A96E-91051876530A}" type="slidenum">
              <a:rPr lang="en-US"/>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24</a:t>
            </a:fld>
            <a:endParaRPr lang="en-US"/>
          </a:p>
        </p:txBody>
      </p:sp>
    </p:spTree>
    <p:extLst>
      <p:ext uri="{BB962C8B-B14F-4D97-AF65-F5344CB8AC3E}">
        <p14:creationId xmlns:p14="http://schemas.microsoft.com/office/powerpoint/2010/main" val="1108561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length of time that the supplier will repair or replace the product or repeat the service if the work done is not performed properly or has poor workmanship, or materials.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Repair or replacement, as well </a:t>
            </a:r>
            <a:r>
              <a:rPr lang="en-US" sz="1600" b="1" dirty="0" smtClean="0">
                <a:ea typeface="ＭＳ Ｐゴシック" pitchFamily="-107" charset="-128"/>
              </a:rPr>
              <a:t>as warranty responsibilities, should be delineated</a:t>
            </a:r>
          </a:p>
        </p:txBody>
      </p:sp>
      <p:sp>
        <p:nvSpPr>
          <p:cNvPr id="89092" name="Slide Number Placeholder 3"/>
          <p:cNvSpPr>
            <a:spLocks noGrp="1"/>
          </p:cNvSpPr>
          <p:nvPr>
            <p:ph type="sldNum" sz="quarter" idx="5"/>
          </p:nvPr>
        </p:nvSpPr>
        <p:spPr bwMode="auto">
          <a:noFill/>
          <a:ln>
            <a:miter lim="800000"/>
            <a:headEnd/>
            <a:tailEnd/>
          </a:ln>
        </p:spPr>
        <p:txBody>
          <a:bodyPr/>
          <a:lstStyle/>
          <a:p>
            <a:fld id="{858931CE-A9E9-4A7F-8E19-0DAFCC208E8D}" type="slidenum">
              <a:rPr lang="en-US"/>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Image source: http://blog.blacknight.com/images/euro-dollar-moneybags.jpg</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 buyer may be concerned about actions of the supplier that </a:t>
            </a:r>
            <a:r>
              <a:rPr lang="en-US" sz="1600" b="1" dirty="0" smtClean="0">
                <a:ea typeface="ＭＳ Ｐゴシック" pitchFamily="-107" charset="-128"/>
              </a:rPr>
              <a:t>could cause injury to property or persons</a:t>
            </a:r>
            <a:r>
              <a:rPr lang="en-US" dirty="0" smtClean="0">
                <a:ea typeface="ＭＳ Ｐゴシック" pitchFamily="-107" charset="-128"/>
              </a:rPr>
              <a:t>, or any violation of </a:t>
            </a:r>
            <a:r>
              <a:rPr lang="en-US" sz="1600" b="1" dirty="0" smtClean="0">
                <a:ea typeface="ＭＳ Ｐゴシック" pitchFamily="-107" charset="-128"/>
              </a:rPr>
              <a:t>federal or local laws</a:t>
            </a:r>
            <a:r>
              <a:rPr lang="en-US" dirty="0" smtClean="0">
                <a:ea typeface="ＭＳ Ｐゴシック" pitchFamily="-107" charset="-128"/>
              </a:rPr>
              <a:t>.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 buyer, in these cases, may require that the </a:t>
            </a:r>
            <a:r>
              <a:rPr lang="en-US" sz="1600" b="1" dirty="0" smtClean="0">
                <a:ea typeface="ＭＳ Ｐゴシック" pitchFamily="-107" charset="-128"/>
              </a:rPr>
              <a:t>supplier indemnify the buyer against any and all claims </a:t>
            </a:r>
            <a:r>
              <a:rPr lang="en-US" dirty="0" smtClean="0">
                <a:ea typeface="ＭＳ Ｐゴシック" pitchFamily="-107" charset="-128"/>
              </a:rPr>
              <a:t>arising out of supplier's actions or inactions, including </a:t>
            </a:r>
            <a:r>
              <a:rPr lang="en-US" sz="1600" b="1" dirty="0" smtClean="0">
                <a:ea typeface="ＭＳ Ｐゴシック" pitchFamily="-107" charset="-128"/>
              </a:rPr>
              <a:t>patent and copyright indemnities.</a:t>
            </a:r>
          </a:p>
          <a:p>
            <a:pPr eaLnBrk="1" hangingPunct="1">
              <a:spcBef>
                <a:spcPct val="0"/>
              </a:spcBef>
            </a:pPr>
            <a:endParaRPr lang="en-US" dirty="0" smtClean="0">
              <a:ea typeface="ＭＳ Ｐゴシック" pitchFamily="-107" charset="-128"/>
            </a:endParaRPr>
          </a:p>
        </p:txBody>
      </p:sp>
      <p:sp>
        <p:nvSpPr>
          <p:cNvPr id="91140" name="Slide Number Placeholder 3"/>
          <p:cNvSpPr>
            <a:spLocks noGrp="1"/>
          </p:cNvSpPr>
          <p:nvPr>
            <p:ph type="sldNum" sz="quarter" idx="5"/>
          </p:nvPr>
        </p:nvSpPr>
        <p:spPr bwMode="auto">
          <a:noFill/>
          <a:ln>
            <a:miter lim="800000"/>
            <a:headEnd/>
            <a:tailEnd/>
          </a:ln>
        </p:spPr>
        <p:txBody>
          <a:bodyPr/>
          <a:lstStyle/>
          <a:p>
            <a:fld id="{A1FA9EAE-57F1-48DE-87FC-E74B7E9D4767}" type="slidenum">
              <a:rPr lang="en-US"/>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This clause describes how disputes will be resolved and what specific remedies are available for seller nonperformance.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One </a:t>
            </a:r>
            <a:r>
              <a:rPr lang="en-US" sz="1600" b="1" dirty="0" smtClean="0">
                <a:ea typeface="ＭＳ Ｐゴシック" pitchFamily="-107" charset="-128"/>
              </a:rPr>
              <a:t>option </a:t>
            </a:r>
            <a:r>
              <a:rPr lang="en-US" dirty="0" smtClean="0">
                <a:ea typeface="ＭＳ Ｐゴシック" pitchFamily="-107" charset="-128"/>
              </a:rPr>
              <a:t>for dispute resolution is to use the offices of the local American </a:t>
            </a:r>
            <a:r>
              <a:rPr lang="en-US" sz="1600" b="1" dirty="0" smtClean="0">
                <a:ea typeface="ＭＳ Ｐゴシック" pitchFamily="-107" charset="-128"/>
              </a:rPr>
              <a:t>Arbitration </a:t>
            </a:r>
            <a:r>
              <a:rPr lang="en-US" dirty="0" smtClean="0">
                <a:ea typeface="ＭＳ Ｐゴシック" pitchFamily="-107" charset="-128"/>
              </a:rPr>
              <a:t>Association (AAA), whose decision will be final and nonnegotiable.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Other options include local </a:t>
            </a:r>
            <a:r>
              <a:rPr lang="en-US" sz="1600" b="1" dirty="0" smtClean="0">
                <a:ea typeface="ＭＳ Ｐゴシック" pitchFamily="-107" charset="-128"/>
              </a:rPr>
              <a:t>mediation</a:t>
            </a:r>
            <a:r>
              <a:rPr lang="en-US" dirty="0" smtClean="0">
                <a:ea typeface="ＭＳ Ｐゴシック" pitchFamily="-107" charset="-128"/>
              </a:rPr>
              <a:t>, self-appointed arbitrators, or local/state </a:t>
            </a:r>
            <a:r>
              <a:rPr lang="en-US" sz="1600" b="1" dirty="0" smtClean="0">
                <a:ea typeface="ＭＳ Ｐゴシック" pitchFamily="-107" charset="-128"/>
              </a:rPr>
              <a:t>court </a:t>
            </a:r>
            <a:r>
              <a:rPr lang="en-US" dirty="0" smtClean="0">
                <a:ea typeface="ＭＳ Ｐゴシック" pitchFamily="-107" charset="-128"/>
              </a:rPr>
              <a:t>systems.</a:t>
            </a:r>
          </a:p>
        </p:txBody>
      </p:sp>
      <p:sp>
        <p:nvSpPr>
          <p:cNvPr id="93188" name="Slide Number Placeholder 3"/>
          <p:cNvSpPr>
            <a:spLocks noGrp="1"/>
          </p:cNvSpPr>
          <p:nvPr>
            <p:ph type="sldNum" sz="quarter" idx="5"/>
          </p:nvPr>
        </p:nvSpPr>
        <p:spPr bwMode="auto">
          <a:noFill/>
          <a:ln>
            <a:miter lim="800000"/>
            <a:headEnd/>
            <a:tailEnd/>
          </a:ln>
        </p:spPr>
        <p:txBody>
          <a:bodyPr/>
          <a:lstStyle/>
          <a:p>
            <a:fld id="{6BEF7464-4545-420B-A7F2-6A344718225E}" type="slidenum">
              <a:rPr lang="en-US"/>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107" charset="-128"/>
            </a:endParaRPr>
          </a:p>
        </p:txBody>
      </p:sp>
      <p:sp>
        <p:nvSpPr>
          <p:cNvPr id="75780" name="Slide Number Placeholder 3"/>
          <p:cNvSpPr>
            <a:spLocks noGrp="1"/>
          </p:cNvSpPr>
          <p:nvPr>
            <p:ph type="sldNum" sz="quarter" idx="5"/>
          </p:nvPr>
        </p:nvSpPr>
        <p:spPr bwMode="auto">
          <a:noFill/>
          <a:ln>
            <a:miter lim="800000"/>
            <a:headEnd/>
            <a:tailEnd/>
          </a:ln>
        </p:spPr>
        <p:txBody>
          <a:bodyPr/>
          <a:lstStyle/>
          <a:p>
            <a:fld id="{23AA15D4-5085-4633-AFD5-5FB88726E44E}" type="slidenum">
              <a:rPr lang="en-US"/>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Buyers will make changes to form, fit, or function of the ordered products after the contract has been signed.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Changes </a:t>
            </a:r>
            <a:r>
              <a:rPr lang="en-US" sz="1600" b="1" dirty="0" smtClean="0">
                <a:ea typeface="ＭＳ Ｐゴシック" pitchFamily="-107" charset="-128"/>
              </a:rPr>
              <a:t>in delivery method, quantity, packaging</a:t>
            </a:r>
            <a:r>
              <a:rPr lang="en-US" dirty="0" smtClean="0">
                <a:ea typeface="ＭＳ Ｐゴシック" pitchFamily="-107" charset="-128"/>
              </a:rPr>
              <a:t>, </a:t>
            </a:r>
            <a:r>
              <a:rPr lang="en-US" sz="1600" b="1" dirty="0" smtClean="0">
                <a:ea typeface="ＭＳ Ｐゴシック" pitchFamily="-107" charset="-128"/>
              </a:rPr>
              <a:t>and lead time </a:t>
            </a:r>
            <a:r>
              <a:rPr lang="en-US" dirty="0" smtClean="0">
                <a:ea typeface="ＭＳ Ｐゴシック" pitchFamily="-107" charset="-128"/>
              </a:rPr>
              <a:t>may also need to be changed during the course of performance.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 </a:t>
            </a:r>
            <a:r>
              <a:rPr lang="en-US" sz="1600" b="1" dirty="0" smtClean="0">
                <a:ea typeface="ＭＳ Ｐゴシック" pitchFamily="-107" charset="-128"/>
              </a:rPr>
              <a:t>seller </a:t>
            </a:r>
            <a:r>
              <a:rPr lang="en-US" dirty="0" smtClean="0">
                <a:ea typeface="ＭＳ Ｐゴシック" pitchFamily="-107" charset="-128"/>
              </a:rPr>
              <a:t>will typically be asked to comply with these changes, and submit any </a:t>
            </a:r>
            <a:r>
              <a:rPr lang="en-US" sz="1600" b="1" dirty="0" smtClean="0">
                <a:ea typeface="ＭＳ Ｐゴシック" pitchFamily="-107" charset="-128"/>
              </a:rPr>
              <a:t>impact on price and delivery </a:t>
            </a:r>
            <a:r>
              <a:rPr lang="en-US" dirty="0" smtClean="0">
                <a:ea typeface="ＭＳ Ｐゴシック" pitchFamily="-107" charset="-128"/>
              </a:rPr>
              <a:t>within a specified period of time, say 30 days, after the changes have been communicated to the supplier.</a:t>
            </a:r>
          </a:p>
          <a:p>
            <a:pPr eaLnBrk="1" hangingPunct="1">
              <a:spcBef>
                <a:spcPct val="0"/>
              </a:spcBef>
            </a:pPr>
            <a:endParaRPr lang="en-US" dirty="0" smtClean="0">
              <a:ea typeface="ＭＳ Ｐゴシック" pitchFamily="-107" charset="-128"/>
            </a:endParaRPr>
          </a:p>
        </p:txBody>
      </p:sp>
      <p:sp>
        <p:nvSpPr>
          <p:cNvPr id="95236" name="Slide Number Placeholder 3"/>
          <p:cNvSpPr>
            <a:spLocks noGrp="1"/>
          </p:cNvSpPr>
          <p:nvPr>
            <p:ph type="sldNum" sz="quarter" idx="5"/>
          </p:nvPr>
        </p:nvSpPr>
        <p:spPr bwMode="auto">
          <a:noFill/>
          <a:ln>
            <a:miter lim="800000"/>
            <a:headEnd/>
            <a:tailEnd/>
          </a:ln>
        </p:spPr>
        <p:txBody>
          <a:bodyPr/>
          <a:lstStyle/>
          <a:p>
            <a:fld id="{1C283A39-8972-42AC-B43E-B70BF62C8B82}" type="slidenum">
              <a:rPr lang="en-US"/>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This clause addresses whether the supplier can assign responsibilities to another company without the buyer's consent, the use </a:t>
            </a:r>
            <a:r>
              <a:rPr lang="en-US" sz="1600" b="1" dirty="0" smtClean="0">
                <a:ea typeface="ＭＳ Ｐゴシック" pitchFamily="-107" charset="-128"/>
              </a:rPr>
              <a:t>of subcontractors</a:t>
            </a:r>
            <a:r>
              <a:rPr lang="en-US" dirty="0" smtClean="0">
                <a:ea typeface="ＭＳ Ｐゴシック" pitchFamily="-107" charset="-128"/>
              </a:rPr>
              <a:t>, and the </a:t>
            </a:r>
            <a:r>
              <a:rPr lang="en-US" sz="1600" b="1" dirty="0" smtClean="0">
                <a:ea typeface="ＭＳ Ｐゴシック" pitchFamily="-107" charset="-128"/>
              </a:rPr>
              <a:t>acquisition of the seller </a:t>
            </a:r>
            <a:r>
              <a:rPr lang="en-US" dirty="0" smtClean="0">
                <a:ea typeface="ＭＳ Ｐゴシック" pitchFamily="-107" charset="-128"/>
              </a:rPr>
              <a:t>by another company.</a:t>
            </a:r>
          </a:p>
          <a:p>
            <a:pPr eaLnBrk="1" hangingPunct="1">
              <a:spcBef>
                <a:spcPct val="0"/>
              </a:spcBef>
            </a:pPr>
            <a:endParaRPr lang="en-US" dirty="0" smtClean="0">
              <a:ea typeface="ＭＳ Ｐゴシック" pitchFamily="-107" charset="-128"/>
            </a:endParaRPr>
          </a:p>
        </p:txBody>
      </p:sp>
      <p:sp>
        <p:nvSpPr>
          <p:cNvPr id="97284" name="Slide Number Placeholder 3"/>
          <p:cNvSpPr>
            <a:spLocks noGrp="1"/>
          </p:cNvSpPr>
          <p:nvPr>
            <p:ph type="sldNum" sz="quarter" idx="5"/>
          </p:nvPr>
        </p:nvSpPr>
        <p:spPr bwMode="auto">
          <a:noFill/>
          <a:ln>
            <a:miter lim="800000"/>
            <a:headEnd/>
            <a:tailEnd/>
          </a:ln>
        </p:spPr>
        <p:txBody>
          <a:bodyPr/>
          <a:lstStyle/>
          <a:p>
            <a:fld id="{B98F7798-F6BC-41AA-9253-E717A31C79FC}" type="slidenum">
              <a:rPr lang="en-US"/>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For services, insurance requirements are usually required by the buyer. This is due to the fact that the </a:t>
            </a:r>
            <a:r>
              <a:rPr lang="en-US" sz="1600" b="1" dirty="0" smtClean="0">
                <a:ea typeface="ＭＳ Ｐゴシック" pitchFamily="-107" charset="-128"/>
              </a:rPr>
              <a:t>supplier is performing work at the buyer's site</a:t>
            </a:r>
            <a:r>
              <a:rPr lang="en-US" dirty="0" smtClean="0">
                <a:ea typeface="ＭＳ Ｐゴシック" pitchFamily="-107" charset="-128"/>
              </a:rPr>
              <a:t>. Insurance provisions in this instance will cover </a:t>
            </a:r>
            <a:r>
              <a:rPr lang="en-US" sz="1600" b="1" dirty="0" smtClean="0">
                <a:ea typeface="ＭＳ Ｐゴシック" pitchFamily="-107" charset="-128"/>
              </a:rPr>
              <a:t>personal, bodily, and property damage</a:t>
            </a:r>
            <a:r>
              <a:rPr lang="en-US" dirty="0" smtClean="0">
                <a:ea typeface="ＭＳ Ｐゴシック" pitchFamily="-107" charset="-128"/>
              </a:rPr>
              <a:t>. Insurance is required up to a specified amount, at the supplier's cost.</a:t>
            </a:r>
          </a:p>
          <a:p>
            <a:pPr eaLnBrk="1" hangingPunct="1">
              <a:spcBef>
                <a:spcPct val="0"/>
              </a:spcBef>
            </a:pPr>
            <a:endParaRPr lang="en-US" dirty="0" smtClean="0">
              <a:ea typeface="ＭＳ Ｐゴシック" pitchFamily="-107" charset="-128"/>
            </a:endParaRPr>
          </a:p>
        </p:txBody>
      </p:sp>
      <p:sp>
        <p:nvSpPr>
          <p:cNvPr id="99332" name="Slide Number Placeholder 3"/>
          <p:cNvSpPr>
            <a:spLocks noGrp="1"/>
          </p:cNvSpPr>
          <p:nvPr>
            <p:ph type="sldNum" sz="quarter" idx="5"/>
          </p:nvPr>
        </p:nvSpPr>
        <p:spPr bwMode="auto">
          <a:noFill/>
          <a:ln>
            <a:miter lim="800000"/>
            <a:headEnd/>
            <a:tailEnd/>
          </a:ln>
        </p:spPr>
        <p:txBody>
          <a:bodyPr/>
          <a:lstStyle/>
          <a:p>
            <a:fld id="{351C14D0-33E4-498E-BF33-FE832969F1E2}" type="slidenum">
              <a:rPr lang="en-US"/>
              <a:pPr/>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buyer should indicate the overall quality requirements that will be placed on suppliers. </a:t>
            </a:r>
          </a:p>
          <a:p>
            <a:pPr eaLnBrk="1" hangingPunct="1">
              <a:spcBef>
                <a:spcPct val="0"/>
              </a:spcBef>
            </a:pPr>
            <a:r>
              <a:rPr lang="en-US" dirty="0" smtClean="0">
                <a:ea typeface="ＭＳ Ｐゴシック" pitchFamily="-107" charset="-128"/>
              </a:rPr>
              <a:t>This can be stated in terms of :</a:t>
            </a:r>
          </a:p>
          <a:p>
            <a:pPr eaLnBrk="1" hangingPunct="1">
              <a:spcBef>
                <a:spcPct val="0"/>
              </a:spcBef>
            </a:pPr>
            <a:r>
              <a:rPr lang="en-US" sz="1600" b="1" dirty="0" smtClean="0">
                <a:ea typeface="ＭＳ Ｐゴシック" pitchFamily="-107" charset="-128"/>
              </a:rPr>
              <a:t>zero defects, </a:t>
            </a:r>
          </a:p>
          <a:p>
            <a:pPr eaLnBrk="1" hangingPunct="1">
              <a:spcBef>
                <a:spcPct val="0"/>
              </a:spcBef>
            </a:pPr>
            <a:r>
              <a:rPr lang="en-US" sz="1600" b="1" dirty="0" smtClean="0">
                <a:ea typeface="ＭＳ Ｐゴシック" pitchFamily="-107" charset="-128"/>
              </a:rPr>
              <a:t>100 percent quality performance, </a:t>
            </a:r>
          </a:p>
          <a:p>
            <a:pPr eaLnBrk="1" hangingPunct="1">
              <a:spcBef>
                <a:spcPct val="0"/>
              </a:spcBef>
            </a:pPr>
            <a:r>
              <a:rPr lang="en-US" sz="1600" b="1" dirty="0" smtClean="0">
                <a:ea typeface="ＭＳ Ｐゴシック" pitchFamily="-107" charset="-128"/>
              </a:rPr>
              <a:t>100 percent on time delivery, </a:t>
            </a:r>
          </a:p>
          <a:p>
            <a:pPr eaLnBrk="1" hangingPunct="1">
              <a:spcBef>
                <a:spcPct val="0"/>
              </a:spcBef>
            </a:pPr>
            <a:r>
              <a:rPr lang="en-US" sz="1600" b="1" dirty="0" smtClean="0">
                <a:ea typeface="ＭＳ Ｐゴシック" pitchFamily="-107" charset="-128"/>
              </a:rPr>
              <a:t>perfect documentation, and </a:t>
            </a:r>
          </a:p>
          <a:p>
            <a:pPr eaLnBrk="1" hangingPunct="1">
              <a:spcBef>
                <a:spcPct val="0"/>
              </a:spcBef>
            </a:pPr>
            <a:r>
              <a:rPr lang="en-US" sz="1600" b="1" dirty="0" smtClean="0">
                <a:ea typeface="ＭＳ Ｐゴシック" pitchFamily="-107" charset="-128"/>
              </a:rPr>
              <a:t>100 percent service satisfaction,</a:t>
            </a:r>
          </a:p>
          <a:p>
            <a:pPr eaLnBrk="1" hangingPunct="1">
              <a:spcBef>
                <a:spcPct val="0"/>
              </a:spcBef>
            </a:pPr>
            <a:r>
              <a:rPr lang="en-US" sz="1600" b="1" dirty="0" smtClean="0">
                <a:ea typeface="ＭＳ Ｐゴシック" pitchFamily="-107" charset="-128"/>
              </a:rPr>
              <a:t>including guarantees.</a:t>
            </a:r>
          </a:p>
        </p:txBody>
      </p:sp>
      <p:sp>
        <p:nvSpPr>
          <p:cNvPr id="100356" name="Slide Number Placeholder 3"/>
          <p:cNvSpPr>
            <a:spLocks noGrp="1"/>
          </p:cNvSpPr>
          <p:nvPr>
            <p:ph type="sldNum" sz="quarter" idx="5"/>
          </p:nvPr>
        </p:nvSpPr>
        <p:spPr bwMode="auto">
          <a:noFill/>
          <a:ln>
            <a:miter lim="800000"/>
            <a:headEnd/>
            <a:tailEnd/>
          </a:ln>
        </p:spPr>
        <p:txBody>
          <a:bodyPr/>
          <a:lstStyle/>
          <a:p>
            <a:fld id="{C82E6C80-7310-4CC5-9D01-3B1DCA7204C5}" type="slidenum">
              <a:rPr lang="en-US"/>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point at which the supplier will be paid should be addressed, unless the buyer wants the supplier to </a:t>
            </a:r>
            <a:r>
              <a:rPr lang="en-US" sz="1600" b="1" dirty="0" smtClean="0">
                <a:ea typeface="ＭＳ Ｐゴシック" pitchFamily="-107" charset="-128"/>
              </a:rPr>
              <a:t>propose its standard terms</a:t>
            </a:r>
            <a:r>
              <a:rPr lang="en-US" dirty="0" smtClean="0">
                <a:ea typeface="ＭＳ Ｐゴシック" pitchFamily="-107" charset="-128"/>
              </a:rPr>
              <a:t>, or offer discounts in the event payment is made within a short period, say 10 to 15 days.</a:t>
            </a:r>
          </a:p>
          <a:p>
            <a:pPr eaLnBrk="1" hangingPunct="1">
              <a:spcBef>
                <a:spcPct val="0"/>
              </a:spcBef>
            </a:pPr>
            <a:endParaRPr lang="en-US" dirty="0" smtClean="0">
              <a:ea typeface="ＭＳ Ｐゴシック" pitchFamily="-107" charset="-128"/>
            </a:endParaRPr>
          </a:p>
        </p:txBody>
      </p:sp>
      <p:sp>
        <p:nvSpPr>
          <p:cNvPr id="102404" name="Slide Number Placeholder 3"/>
          <p:cNvSpPr>
            <a:spLocks noGrp="1"/>
          </p:cNvSpPr>
          <p:nvPr>
            <p:ph type="sldNum" sz="quarter" idx="5"/>
          </p:nvPr>
        </p:nvSpPr>
        <p:spPr bwMode="auto">
          <a:noFill/>
          <a:ln>
            <a:miter lim="800000"/>
            <a:headEnd/>
            <a:tailEnd/>
          </a:ln>
        </p:spPr>
        <p:txBody>
          <a:bodyPr/>
          <a:lstStyle/>
          <a:p>
            <a:fld id="{776EF386-582E-41C3-9D2B-6F60E1D5AF22}" type="slidenum">
              <a:rPr lang="en-US"/>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a:lstStyle/>
          <a:p>
            <a:pPr eaLnBrk="1" hangingPunct="1">
              <a:spcBef>
                <a:spcPct val="0"/>
              </a:spcBef>
            </a:pPr>
            <a:r>
              <a:rPr lang="en-US" sz="1600" b="1" dirty="0" smtClean="0">
                <a:ea typeface="ＭＳ Ｐゴシック" pitchFamily="-107" charset="-128"/>
              </a:rPr>
              <a:t>Supplier is responsible </a:t>
            </a:r>
            <a:r>
              <a:rPr lang="en-US" dirty="0" smtClean="0">
                <a:ea typeface="ＭＳ Ｐゴシック" pitchFamily="-107" charset="-128"/>
              </a:rPr>
              <a:t>for the costs of transport and risk of loss in (a) and (b) above.</a:t>
            </a:r>
          </a:p>
          <a:p>
            <a:pPr eaLnBrk="1" hangingPunct="1">
              <a:spcBef>
                <a:spcPct val="0"/>
              </a:spcBef>
            </a:pPr>
            <a:endParaRPr lang="en-US" dirty="0" smtClean="0">
              <a:ea typeface="ＭＳ Ｐゴシック" pitchFamily="-107" charset="-128"/>
            </a:endParaRPr>
          </a:p>
        </p:txBody>
      </p:sp>
      <p:sp>
        <p:nvSpPr>
          <p:cNvPr id="104452" name="Slide Number Placeholder 3"/>
          <p:cNvSpPr>
            <a:spLocks noGrp="1"/>
          </p:cNvSpPr>
          <p:nvPr>
            <p:ph type="sldNum" sz="quarter" idx="5"/>
          </p:nvPr>
        </p:nvSpPr>
        <p:spPr bwMode="auto">
          <a:noFill/>
          <a:ln>
            <a:miter lim="800000"/>
            <a:headEnd/>
            <a:tailEnd/>
          </a:ln>
        </p:spPr>
        <p:txBody>
          <a:bodyPr/>
          <a:lstStyle/>
          <a:p>
            <a:fld id="{400F977C-9105-4365-B332-361D003576B0}" type="slidenum">
              <a:rPr lang="en-US"/>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For capital equipment, the buyer will most likely ask the supplier to ensure that the product is installed appropriately and in the </a:t>
            </a:r>
            <a:r>
              <a:rPr lang="en-US" sz="1600" b="1" dirty="0" smtClean="0">
                <a:ea typeface="ＭＳ Ｐゴシック" pitchFamily="-107" charset="-128"/>
              </a:rPr>
              <a:t>most effective condition </a:t>
            </a:r>
            <a:r>
              <a:rPr lang="en-US" dirty="0" smtClean="0">
                <a:ea typeface="ＭＳ Ｐゴシック" pitchFamily="-107" charset="-128"/>
              </a:rPr>
              <a:t>in order for the buyer to receive maximum benefit from the equipment.</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Installation can occur at buyer's site, at an end user's site, or at a third-party's site.</a:t>
            </a:r>
          </a:p>
          <a:p>
            <a:pPr eaLnBrk="1" hangingPunct="1">
              <a:spcBef>
                <a:spcPct val="0"/>
              </a:spcBef>
            </a:pPr>
            <a:endParaRPr lang="en-US" dirty="0" smtClean="0">
              <a:ea typeface="ＭＳ Ｐゴシック" pitchFamily="-107" charset="-128"/>
            </a:endParaRPr>
          </a:p>
        </p:txBody>
      </p:sp>
      <p:sp>
        <p:nvSpPr>
          <p:cNvPr id="106500" name="Slide Number Placeholder 3"/>
          <p:cNvSpPr>
            <a:spLocks noGrp="1"/>
          </p:cNvSpPr>
          <p:nvPr>
            <p:ph type="sldNum" sz="quarter" idx="5"/>
          </p:nvPr>
        </p:nvSpPr>
        <p:spPr bwMode="auto">
          <a:noFill/>
          <a:ln>
            <a:miter lim="800000"/>
            <a:headEnd/>
            <a:tailEnd/>
          </a:ln>
        </p:spPr>
        <p:txBody>
          <a:bodyPr/>
          <a:lstStyle/>
          <a:p>
            <a:fld id="{20BB0ADB-8B99-41F5-9BC0-C41618BE6EB4}" type="slidenum">
              <a:rPr lang="en-US"/>
              <a:pPr/>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buyer may state the markings required to be placed on shipped materials, and/or specify the packaging requirements in terms of </a:t>
            </a:r>
            <a:r>
              <a:rPr lang="en-US" sz="1600" b="1" dirty="0" smtClean="0">
                <a:ea typeface="ＭＳ Ｐゴシック" pitchFamily="-107" charset="-128"/>
              </a:rPr>
              <a:t>strength, material composition, and both inside and outside packaging</a:t>
            </a:r>
            <a:r>
              <a:rPr lang="en-US" dirty="0" smtClean="0">
                <a:ea typeface="ＭＳ Ｐゴシック" pitchFamily="-107" charset="-128"/>
              </a:rPr>
              <a:t>. These materials may be specifically called out, provide for seller's decision making or preferences in this area, or allow for </a:t>
            </a:r>
            <a:r>
              <a:rPr lang="en-US" sz="1600" b="1" dirty="0" smtClean="0">
                <a:ea typeface="ＭＳ Ｐゴシック" pitchFamily="-107" charset="-128"/>
              </a:rPr>
              <a:t>reusable or returnable packaging.</a:t>
            </a:r>
          </a:p>
          <a:p>
            <a:pPr eaLnBrk="1" hangingPunct="1">
              <a:spcBef>
                <a:spcPct val="0"/>
              </a:spcBef>
            </a:pPr>
            <a:endParaRPr lang="en-US" dirty="0" smtClean="0">
              <a:ea typeface="ＭＳ Ｐゴシック" pitchFamily="-107" charset="-128"/>
            </a:endParaRPr>
          </a:p>
        </p:txBody>
      </p:sp>
      <p:sp>
        <p:nvSpPr>
          <p:cNvPr id="108548" name="Slide Number Placeholder 3"/>
          <p:cNvSpPr>
            <a:spLocks noGrp="1"/>
          </p:cNvSpPr>
          <p:nvPr>
            <p:ph type="sldNum" sz="quarter" idx="5"/>
          </p:nvPr>
        </p:nvSpPr>
        <p:spPr bwMode="auto">
          <a:noFill/>
          <a:ln>
            <a:miter lim="800000"/>
            <a:headEnd/>
            <a:tailEnd/>
          </a:ln>
        </p:spPr>
        <p:txBody>
          <a:bodyPr/>
          <a:lstStyle/>
          <a:p>
            <a:fld id="{911B7137-A9D0-4D39-86F9-327F592646A4}" type="slidenum">
              <a:rPr lang="en-US"/>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Some bids or proposals can be prepared in two to three days and be returned by e-mail, fax, or overnight mail. In other instances, suppliers may need over two weeks to respond.</a:t>
            </a:r>
          </a:p>
          <a:p>
            <a:pPr eaLnBrk="1" hangingPunct="1">
              <a:spcBef>
                <a:spcPct val="0"/>
              </a:spcBef>
            </a:pPr>
            <a:endParaRPr lang="en-US" dirty="0" smtClean="0">
              <a:ea typeface="ＭＳ Ｐゴシック" pitchFamily="-107" charset="-128"/>
            </a:endParaRPr>
          </a:p>
          <a:p>
            <a:pPr eaLnBrk="1" hangingPunct="1">
              <a:spcBef>
                <a:spcPct val="0"/>
              </a:spcBef>
            </a:pPr>
            <a:r>
              <a:rPr lang="en-US" sz="1600" b="1" dirty="0" smtClean="0">
                <a:ea typeface="ＭＳ Ｐゴシック" pitchFamily="-107" charset="-128"/>
              </a:rPr>
              <a:t>Careful consideration should be given to bid time </a:t>
            </a:r>
            <a:r>
              <a:rPr lang="en-US" dirty="0" smtClean="0">
                <a:ea typeface="ＭＳ Ｐゴシック" pitchFamily="-107" charset="-128"/>
              </a:rPr>
              <a:t>because rushed proposals may cause suppliers to inadequately address your technical or business requirements, or </a:t>
            </a:r>
            <a:r>
              <a:rPr lang="en-US" sz="1600" b="1" dirty="0" smtClean="0">
                <a:ea typeface="ＭＳ Ｐゴシック" pitchFamily="-107" charset="-128"/>
              </a:rPr>
              <a:t>the supplier may simply add costs to their bid/proposal </a:t>
            </a:r>
            <a:r>
              <a:rPr lang="en-US" dirty="0" smtClean="0">
                <a:ea typeface="ＭＳ Ｐゴシック" pitchFamily="-107" charset="-128"/>
              </a:rPr>
              <a:t>to offset the lack of time.</a:t>
            </a:r>
          </a:p>
          <a:p>
            <a:pPr eaLnBrk="1" hangingPunct="1">
              <a:spcBef>
                <a:spcPct val="0"/>
              </a:spcBef>
            </a:pPr>
            <a:endParaRPr lang="en-US" dirty="0" smtClean="0">
              <a:ea typeface="ＭＳ Ｐゴシック" pitchFamily="-107" charset="-128"/>
            </a:endParaRPr>
          </a:p>
        </p:txBody>
      </p:sp>
      <p:sp>
        <p:nvSpPr>
          <p:cNvPr id="110596" name="Slide Number Placeholder 3"/>
          <p:cNvSpPr>
            <a:spLocks noGrp="1"/>
          </p:cNvSpPr>
          <p:nvPr>
            <p:ph type="sldNum" sz="quarter" idx="5"/>
          </p:nvPr>
        </p:nvSpPr>
        <p:spPr bwMode="auto">
          <a:noFill/>
          <a:ln>
            <a:miter lim="800000"/>
            <a:headEnd/>
            <a:tailEnd/>
          </a:ln>
        </p:spPr>
        <p:txBody>
          <a:bodyPr/>
          <a:lstStyle/>
          <a:p>
            <a:fld id="{87418AA3-E877-4E80-B27E-3569FF077268}" type="slidenum">
              <a:rPr lang="en-US"/>
              <a:pPr/>
              <a:t>36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a:t>
            </a:r>
            <a:r>
              <a:rPr lang="en-US" sz="1600" b="1" dirty="0" smtClean="0">
                <a:ea typeface="ＭＳ Ｐゴシック" pitchFamily="-107" charset="-128"/>
              </a:rPr>
              <a:t>evaluation criteria </a:t>
            </a:r>
            <a:r>
              <a:rPr lang="en-US" dirty="0" smtClean="0">
                <a:ea typeface="ＭＳ Ｐゴシック" pitchFamily="-107" charset="-128"/>
              </a:rPr>
              <a:t>for situation 2 must </a:t>
            </a:r>
            <a:r>
              <a:rPr lang="en-US" sz="1600" b="1" dirty="0" smtClean="0">
                <a:ea typeface="ＭＳ Ｐゴシック" pitchFamily="-107" charset="-128"/>
              </a:rPr>
              <a:t>be fully described </a:t>
            </a:r>
            <a:r>
              <a:rPr lang="en-US" dirty="0" smtClean="0">
                <a:ea typeface="ＭＳ Ｐゴシック" pitchFamily="-107" charset="-128"/>
              </a:rPr>
              <a:t>in the solicitation </a:t>
            </a:r>
            <a:r>
              <a:rPr lang="en-US" sz="1600" b="1" dirty="0" smtClean="0">
                <a:ea typeface="ＭＳ Ｐゴシック" pitchFamily="-107" charset="-128"/>
              </a:rPr>
              <a:t>so suppliers can meet requirements </a:t>
            </a:r>
            <a:r>
              <a:rPr lang="en-US" dirty="0" smtClean="0">
                <a:ea typeface="ＭＳ Ｐゴシック" pitchFamily="-107" charset="-128"/>
              </a:rPr>
              <a:t>by submitting proposals that include specific approaches and plans.</a:t>
            </a:r>
          </a:p>
          <a:p>
            <a:r>
              <a:rPr lang="en-US" sz="1200" b="1" i="0" kern="1200" dirty="0" smtClean="0">
                <a:solidFill>
                  <a:schemeClr val="tx1"/>
                </a:solidFill>
                <a:latin typeface="+mn-lt"/>
                <a:ea typeface="ＭＳ Ｐゴシック" pitchFamily="-65" charset="-128"/>
                <a:cs typeface="ＭＳ Ｐゴシック" pitchFamily="-65" charset="-128"/>
              </a:rPr>
              <a:t>Records of Past Performance</a:t>
            </a:r>
          </a:p>
          <a:p>
            <a:r>
              <a:rPr lang="en-US" sz="1200" b="0" i="0" kern="1200" dirty="0" smtClean="0">
                <a:solidFill>
                  <a:schemeClr val="tx1"/>
                </a:solidFill>
                <a:latin typeface="+mn-lt"/>
                <a:ea typeface="ＭＳ Ｐゴシック" pitchFamily="-65" charset="-128"/>
                <a:cs typeface="ＭＳ Ｐゴシック" pitchFamily="-65" charset="-128"/>
              </a:rPr>
              <a:t>The buyer will typically ask the supplier for records of past performance, or request that they provide samples of products so that the buyer can assess their ability to satisfy the buyer's requirements. There are a number of options available for consideration as part of the solicitation:</a:t>
            </a:r>
          </a:p>
          <a:p>
            <a:r>
              <a:rPr lang="en-US" sz="1200" b="0" i="0" kern="1200" dirty="0" smtClean="0">
                <a:solidFill>
                  <a:schemeClr val="tx1"/>
                </a:solidFill>
                <a:latin typeface="+mn-lt"/>
                <a:ea typeface="ＭＳ Ｐゴシック" pitchFamily="-65" charset="-128"/>
                <a:cs typeface="ＭＳ Ｐゴシック" pitchFamily="-65" charset="-128"/>
              </a:rPr>
              <a:t>Ask for references—remember that suppliers will only give you favorable references.</a:t>
            </a:r>
          </a:p>
          <a:p>
            <a:r>
              <a:rPr lang="en-US" sz="1200" b="0" i="0" kern="1200" dirty="0" smtClean="0">
                <a:solidFill>
                  <a:schemeClr val="tx1"/>
                </a:solidFill>
                <a:latin typeface="+mn-lt"/>
                <a:ea typeface="ＭＳ Ｐゴシック" pitchFamily="-65" charset="-128"/>
                <a:cs typeface="ＭＳ Ｐゴシック" pitchFamily="-65" charset="-128"/>
              </a:rPr>
              <a:t>Ask for a current customer list—this is more satisfactory as you can then choose which references to use.</a:t>
            </a:r>
          </a:p>
          <a:p>
            <a:r>
              <a:rPr lang="en-US" sz="1200" b="0" i="0" kern="1200" dirty="0" smtClean="0">
                <a:solidFill>
                  <a:schemeClr val="tx1"/>
                </a:solidFill>
                <a:latin typeface="+mn-lt"/>
                <a:ea typeface="ＭＳ Ｐゴシック" pitchFamily="-65" charset="-128"/>
                <a:cs typeface="ＭＳ Ｐゴシック" pitchFamily="-65" charset="-128"/>
              </a:rPr>
              <a:t>Request samples from the supplier so that they can be evaluated for compliance.</a:t>
            </a:r>
          </a:p>
          <a:p>
            <a:r>
              <a:rPr lang="en-US" sz="1200" b="0" i="0" kern="1200" dirty="0" smtClean="0">
                <a:solidFill>
                  <a:schemeClr val="tx1"/>
                </a:solidFill>
                <a:latin typeface="+mn-lt"/>
                <a:ea typeface="ＭＳ Ｐゴシック" pitchFamily="-65" charset="-128"/>
                <a:cs typeface="ＭＳ Ｐゴシック" pitchFamily="-65" charset="-128"/>
              </a:rPr>
              <a:t>Research the current experience with suppliers, and perhaps current bidders, in terms of delivery and quality performance.</a:t>
            </a:r>
          </a:p>
          <a:p>
            <a:r>
              <a:rPr lang="en-US" sz="1200" b="0" i="0" kern="1200" dirty="0" smtClean="0">
                <a:solidFill>
                  <a:schemeClr val="tx1"/>
                </a:solidFill>
                <a:latin typeface="+mn-lt"/>
                <a:ea typeface="ＭＳ Ｐゴシック" pitchFamily="-65" charset="-128"/>
                <a:cs typeface="ＭＳ Ｐゴシック" pitchFamily="-65" charset="-128"/>
              </a:rPr>
              <a:t>Ask suppliers to provide data on feedback they have received from their customers on current performance.</a:t>
            </a:r>
          </a:p>
          <a:p>
            <a:pPr eaLnBrk="1" hangingPunct="1">
              <a:spcBef>
                <a:spcPct val="0"/>
              </a:spcBef>
            </a:pPr>
            <a:endParaRPr lang="en-US" dirty="0" smtClean="0">
              <a:ea typeface="ＭＳ Ｐゴシック" pitchFamily="-107" charset="-128"/>
            </a:endParaRPr>
          </a:p>
        </p:txBody>
      </p:sp>
      <p:sp>
        <p:nvSpPr>
          <p:cNvPr id="111620" name="Slide Number Placeholder 3"/>
          <p:cNvSpPr>
            <a:spLocks noGrp="1"/>
          </p:cNvSpPr>
          <p:nvPr>
            <p:ph type="sldNum" sz="quarter" idx="5"/>
          </p:nvPr>
        </p:nvSpPr>
        <p:spPr bwMode="auto">
          <a:noFill/>
          <a:ln>
            <a:miter lim="800000"/>
            <a:headEnd/>
            <a:tailEnd/>
          </a:ln>
        </p:spPr>
        <p:txBody>
          <a:bodyPr/>
          <a:lstStyle/>
          <a:p>
            <a:fld id="{3CF016D8-A236-4E3C-B57E-17F69D2B7CDD}" type="slidenum">
              <a:rPr lang="en-US"/>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i="0" kern="1200" dirty="0" smtClean="0">
                <a:solidFill>
                  <a:schemeClr val="tx1"/>
                </a:solidFill>
                <a:effectLst/>
                <a:latin typeface="+mn-lt"/>
                <a:ea typeface="ＭＳ Ｐゴシック" pitchFamily="-65" charset="-128"/>
                <a:cs typeface="ＭＳ Ｐゴシック" pitchFamily="-65" charset="-128"/>
              </a:rPr>
              <a:t>1. Every desktop user can utilize the same image.</a:t>
            </a:r>
            <a:endParaRPr lang="en-US" sz="1200" b="0" i="0" kern="1200" dirty="0" smtClean="0">
              <a:solidFill>
                <a:schemeClr val="tx1"/>
              </a:solidFill>
              <a:effectLst/>
              <a:latin typeface="+mn-lt"/>
              <a:ea typeface="ＭＳ Ｐゴシック" pitchFamily="-65" charset="-128"/>
              <a:cs typeface="ＭＳ Ｐゴシック" pitchFamily="-65" charset="-128"/>
            </a:endParaRPr>
          </a:p>
          <a:p>
            <a:r>
              <a:rPr lang="en-US" sz="1200" b="0" i="1" kern="1200" dirty="0" smtClean="0">
                <a:solidFill>
                  <a:schemeClr val="tx1"/>
                </a:solidFill>
                <a:effectLst/>
                <a:latin typeface="+mn-lt"/>
                <a:ea typeface="ＭＳ Ｐゴシック" pitchFamily="-65" charset="-128"/>
                <a:cs typeface="ＭＳ Ｐゴシック" pitchFamily="-65" charset="-128"/>
              </a:rPr>
              <a:t>Pro</a:t>
            </a:r>
            <a:r>
              <a:rPr lang="en-US" sz="1200" b="0" i="0" kern="1200" dirty="0" smtClean="0">
                <a:solidFill>
                  <a:schemeClr val="tx1"/>
                </a:solidFill>
                <a:effectLst/>
                <a:latin typeface="+mn-lt"/>
                <a:ea typeface="ＭＳ Ｐゴシック" pitchFamily="-65" charset="-128"/>
                <a:cs typeface="ＭＳ Ｐゴシック" pitchFamily="-65" charset="-128"/>
              </a:rPr>
              <a:t>: Having each user utilize the same image--the operating system as well as the installed applications--reduces administrative and support costs.</a:t>
            </a:r>
          </a:p>
          <a:p>
            <a:r>
              <a:rPr lang="en-US" sz="1200" b="0" i="1" kern="1200" dirty="0" smtClean="0">
                <a:solidFill>
                  <a:schemeClr val="tx1"/>
                </a:solidFill>
                <a:effectLst/>
                <a:latin typeface="+mn-lt"/>
                <a:ea typeface="ＭＳ Ｐゴシック" pitchFamily="-65" charset="-128"/>
                <a:cs typeface="ＭＳ Ｐゴシック" pitchFamily="-65" charset="-128"/>
              </a:rPr>
              <a:t>Con</a:t>
            </a:r>
            <a:r>
              <a:rPr lang="en-US" sz="1200" b="0" i="0" kern="1200" dirty="0" smtClean="0">
                <a:solidFill>
                  <a:schemeClr val="tx1"/>
                </a:solidFill>
                <a:effectLst/>
                <a:latin typeface="+mn-lt"/>
                <a:ea typeface="ＭＳ Ｐゴシック" pitchFamily="-65" charset="-128"/>
                <a:cs typeface="ＭＳ Ｐゴシック" pitchFamily="-65" charset="-128"/>
              </a:rPr>
              <a:t>: You’ll need a unique image for each user who requires a different set of applications</a:t>
            </a:r>
          </a:p>
          <a:p>
            <a:r>
              <a:rPr lang="en-US" sz="1200" b="1" i="0" kern="1200" dirty="0" smtClean="0">
                <a:solidFill>
                  <a:schemeClr val="tx1"/>
                </a:solidFill>
                <a:effectLst/>
                <a:latin typeface="+mn-lt"/>
                <a:ea typeface="ＭＳ Ｐゴシック" pitchFamily="-65" charset="-128"/>
                <a:cs typeface="ＭＳ Ｐゴシック" pitchFamily="-65" charset="-128"/>
              </a:rPr>
              <a:t>2. Processing moves from individual workstations to a VDI server.</a:t>
            </a:r>
            <a:endParaRPr lang="en-US" sz="1200" b="0" i="0" kern="1200" dirty="0" smtClean="0">
              <a:solidFill>
                <a:schemeClr val="tx1"/>
              </a:solidFill>
              <a:effectLst/>
              <a:latin typeface="+mn-lt"/>
              <a:ea typeface="ＭＳ Ｐゴシック" pitchFamily="-65" charset="-128"/>
              <a:cs typeface="ＭＳ Ｐゴシック" pitchFamily="-65" charset="-128"/>
            </a:endParaRPr>
          </a:p>
          <a:p>
            <a:r>
              <a:rPr lang="en-US" sz="1200" b="0" i="1" kern="1200" dirty="0" smtClean="0">
                <a:solidFill>
                  <a:schemeClr val="tx1"/>
                </a:solidFill>
                <a:effectLst/>
                <a:latin typeface="+mn-lt"/>
                <a:ea typeface="ＭＳ Ｐゴシック" pitchFamily="-65" charset="-128"/>
                <a:cs typeface="ＭＳ Ｐゴシック" pitchFamily="-65" charset="-128"/>
              </a:rPr>
              <a:t>Pro: </a:t>
            </a:r>
            <a:r>
              <a:rPr lang="en-US" sz="1200" b="0" i="0" kern="1200" dirty="0" smtClean="0">
                <a:solidFill>
                  <a:schemeClr val="tx1"/>
                </a:solidFill>
                <a:effectLst/>
                <a:latin typeface="+mn-lt"/>
                <a:ea typeface="ＭＳ Ｐゴシック" pitchFamily="-65" charset="-128"/>
                <a:cs typeface="ＭＳ Ｐゴシック" pitchFamily="-65" charset="-128"/>
              </a:rPr>
              <a:t>There’s no need to upgrade numerous PCs to meet the new OS’s minimum hardware requirements.</a:t>
            </a:r>
          </a:p>
          <a:p>
            <a:r>
              <a:rPr lang="en-US" sz="1200" b="0" i="1" kern="1200" dirty="0" smtClean="0">
                <a:solidFill>
                  <a:schemeClr val="tx1"/>
                </a:solidFill>
                <a:effectLst/>
                <a:latin typeface="+mn-lt"/>
                <a:ea typeface="ＭＳ Ｐゴシック" pitchFamily="-65" charset="-128"/>
                <a:cs typeface="ＭＳ Ｐゴシック" pitchFamily="-65" charset="-128"/>
              </a:rPr>
              <a:t>Con: </a:t>
            </a:r>
            <a:r>
              <a:rPr lang="en-US" sz="1200" b="0" i="0" kern="1200" dirty="0" smtClean="0">
                <a:solidFill>
                  <a:schemeClr val="tx1"/>
                </a:solidFill>
                <a:effectLst/>
                <a:latin typeface="+mn-lt"/>
                <a:ea typeface="ＭＳ Ｐゴシック" pitchFamily="-65" charset="-128"/>
                <a:cs typeface="ＭＳ Ｐゴシック" pitchFamily="-65" charset="-128"/>
              </a:rPr>
              <a:t>VDI will require a major investment in server, storage,</a:t>
            </a:r>
            <a:r>
              <a:rPr lang="en-US" sz="1200" b="0" i="0" kern="1200" baseline="0" dirty="0" smtClean="0">
                <a:solidFill>
                  <a:schemeClr val="tx1"/>
                </a:solidFill>
                <a:effectLst/>
                <a:latin typeface="+mn-lt"/>
                <a:ea typeface="ＭＳ Ｐゴシック" pitchFamily="-65" charset="-128"/>
                <a:cs typeface="ＭＳ Ｐゴシック" pitchFamily="-65" charset="-128"/>
              </a:rPr>
              <a:t> network. </a:t>
            </a:r>
            <a:r>
              <a:rPr lang="en-US" sz="1200" b="0" i="0" kern="1200" dirty="0" smtClean="0">
                <a:solidFill>
                  <a:schemeClr val="tx1"/>
                </a:solidFill>
                <a:effectLst/>
                <a:latin typeface="+mn-lt"/>
                <a:ea typeface="ＭＳ Ｐゴシック" pitchFamily="-65" charset="-128"/>
                <a:cs typeface="ＭＳ Ｐゴシック" pitchFamily="-65" charset="-128"/>
              </a:rPr>
              <a:t> The total cost may</a:t>
            </a:r>
            <a:r>
              <a:rPr lang="en-US" sz="1200" b="0" i="0" kern="1200" baseline="0" dirty="0" smtClean="0">
                <a:solidFill>
                  <a:schemeClr val="tx1"/>
                </a:solidFill>
                <a:effectLst/>
                <a:latin typeface="+mn-lt"/>
                <a:ea typeface="ＭＳ Ｐゴシック" pitchFamily="-65" charset="-128"/>
                <a:cs typeface="ＭＳ Ｐゴシック" pitchFamily="-65" charset="-128"/>
              </a:rPr>
              <a:t> be more</a:t>
            </a:r>
            <a:r>
              <a:rPr lang="en-US" sz="1200" b="0" i="0" kern="1200" dirty="0" smtClean="0">
                <a:solidFill>
                  <a:schemeClr val="tx1"/>
                </a:solidFill>
                <a:effectLst/>
                <a:latin typeface="+mn-lt"/>
                <a:ea typeface="ＭＳ Ｐゴシック" pitchFamily="-65" charset="-128"/>
                <a:cs typeface="ＭＳ Ｐゴシック" pitchFamily="-65" charset="-128"/>
              </a:rPr>
              <a:t> than</a:t>
            </a:r>
            <a:r>
              <a:rPr lang="en-US" sz="1200" b="0" i="0" kern="1200" baseline="0" dirty="0" smtClean="0">
                <a:solidFill>
                  <a:schemeClr val="tx1"/>
                </a:solidFill>
                <a:effectLst/>
                <a:latin typeface="+mn-lt"/>
                <a:ea typeface="ＭＳ Ｐゴシック" pitchFamily="-65" charset="-128"/>
                <a:cs typeface="ＭＳ Ｐゴシック" pitchFamily="-65" charset="-128"/>
              </a:rPr>
              <a:t> </a:t>
            </a:r>
            <a:r>
              <a:rPr lang="en-US" sz="1200" b="0" i="0" kern="1200" dirty="0" smtClean="0">
                <a:solidFill>
                  <a:schemeClr val="tx1"/>
                </a:solidFill>
                <a:effectLst/>
                <a:latin typeface="+mn-lt"/>
                <a:ea typeface="ＭＳ Ｐゴシック" pitchFamily="-65" charset="-128"/>
                <a:cs typeface="ＭＳ Ｐゴシック" pitchFamily="-65" charset="-128"/>
              </a:rPr>
              <a:t>of procuring a basic PC for each user.</a:t>
            </a:r>
          </a:p>
          <a:p>
            <a:r>
              <a:rPr lang="en-US" sz="1200" b="1" i="0" kern="1200" dirty="0" smtClean="0">
                <a:solidFill>
                  <a:schemeClr val="tx1"/>
                </a:solidFill>
                <a:effectLst/>
                <a:latin typeface="+mn-lt"/>
                <a:ea typeface="ＭＳ Ｐゴシック" pitchFamily="-65" charset="-128"/>
                <a:cs typeface="ＭＳ Ｐゴシック" pitchFamily="-65" charset="-128"/>
              </a:rPr>
              <a:t>3. Maintaining a single OS image can reduce management and support costs.</a:t>
            </a:r>
            <a:endParaRPr lang="en-US" sz="1200" b="0" i="0" kern="1200" dirty="0" smtClean="0">
              <a:solidFill>
                <a:schemeClr val="tx1"/>
              </a:solidFill>
              <a:effectLst/>
              <a:latin typeface="+mn-lt"/>
              <a:ea typeface="ＭＳ Ｐゴシック" pitchFamily="-65" charset="-128"/>
              <a:cs typeface="ＭＳ Ｐゴシック" pitchFamily="-65" charset="-128"/>
            </a:endParaRPr>
          </a:p>
          <a:p>
            <a:r>
              <a:rPr lang="en-US" sz="1200" b="0" i="1" kern="1200" dirty="0" smtClean="0">
                <a:solidFill>
                  <a:schemeClr val="tx1"/>
                </a:solidFill>
                <a:effectLst/>
                <a:latin typeface="+mn-lt"/>
                <a:ea typeface="ＭＳ Ｐゴシック" pitchFamily="-65" charset="-128"/>
                <a:cs typeface="ＭＳ Ｐゴシック" pitchFamily="-65" charset="-128"/>
              </a:rPr>
              <a:t>Pro:</a:t>
            </a:r>
            <a:r>
              <a:rPr lang="en-US" sz="1200" b="0" i="0" kern="1200" dirty="0" smtClean="0">
                <a:solidFill>
                  <a:schemeClr val="tx1"/>
                </a:solidFill>
                <a:effectLst/>
                <a:latin typeface="+mn-lt"/>
                <a:ea typeface="ＭＳ Ｐゴシック" pitchFamily="-65" charset="-128"/>
                <a:cs typeface="ＭＳ Ｐゴシック" pitchFamily="-65" charset="-128"/>
              </a:rPr>
              <a:t> Install applications, patches, and drivers once, and every user relying on that image benefits from the update.</a:t>
            </a:r>
          </a:p>
          <a:p>
            <a:r>
              <a:rPr lang="en-US" sz="1200" b="0" i="1" kern="1200" dirty="0" smtClean="0">
                <a:solidFill>
                  <a:schemeClr val="tx1"/>
                </a:solidFill>
                <a:effectLst/>
                <a:latin typeface="+mn-lt"/>
                <a:ea typeface="ＭＳ Ｐゴシック" pitchFamily="-65" charset="-128"/>
                <a:cs typeface="ＭＳ Ｐゴシック" pitchFamily="-65" charset="-128"/>
              </a:rPr>
              <a:t>Con: </a:t>
            </a:r>
            <a:r>
              <a:rPr lang="en-US" sz="1200" b="0" i="0" kern="1200" dirty="0" smtClean="0">
                <a:solidFill>
                  <a:schemeClr val="tx1"/>
                </a:solidFill>
                <a:effectLst/>
                <a:latin typeface="+mn-lt"/>
                <a:ea typeface="ＭＳ Ｐゴシック" pitchFamily="-65" charset="-128"/>
                <a:cs typeface="ＭＳ Ｐゴシック" pitchFamily="-65" charset="-128"/>
              </a:rPr>
              <a:t>Administrators will need to learn the VDI software’s capabilities and limitations</a:t>
            </a:r>
          </a:p>
          <a:p>
            <a:r>
              <a:rPr lang="en-US" sz="1200" b="1" i="0" kern="1200" dirty="0" smtClean="0">
                <a:solidFill>
                  <a:schemeClr val="tx1"/>
                </a:solidFill>
                <a:effectLst/>
                <a:latin typeface="+mn-lt"/>
                <a:ea typeface="ＭＳ Ｐゴシック" pitchFamily="-65" charset="-128"/>
                <a:cs typeface="ＭＳ Ｐゴシック" pitchFamily="-65" charset="-128"/>
              </a:rPr>
              <a:t>4. When you encounter problems, you’ll generally have just one system to troubleshoot.</a:t>
            </a:r>
            <a:endParaRPr lang="en-US" sz="1200" b="0" i="0" kern="1200" dirty="0" smtClean="0">
              <a:solidFill>
                <a:schemeClr val="tx1"/>
              </a:solidFill>
              <a:effectLst/>
              <a:latin typeface="+mn-lt"/>
              <a:ea typeface="ＭＳ Ｐゴシック" pitchFamily="-65" charset="-128"/>
              <a:cs typeface="ＭＳ Ｐゴシック" pitchFamily="-65" charset="-128"/>
            </a:endParaRPr>
          </a:p>
          <a:p>
            <a:r>
              <a:rPr lang="en-US" sz="1200" b="0" i="1" kern="1200" dirty="0" smtClean="0">
                <a:solidFill>
                  <a:schemeClr val="tx1"/>
                </a:solidFill>
                <a:effectLst/>
                <a:latin typeface="+mn-lt"/>
                <a:ea typeface="ＭＳ Ｐゴシック" pitchFamily="-65" charset="-128"/>
                <a:cs typeface="ＭＳ Ｐゴシック" pitchFamily="-65" charset="-128"/>
              </a:rPr>
              <a:t>Pro: </a:t>
            </a:r>
            <a:r>
              <a:rPr lang="en-US" sz="1200" b="0" i="0" kern="1200" dirty="0" smtClean="0">
                <a:solidFill>
                  <a:schemeClr val="tx1"/>
                </a:solidFill>
                <a:effectLst/>
                <a:latin typeface="+mn-lt"/>
                <a:ea typeface="ＭＳ Ｐゴシック" pitchFamily="-65" charset="-128"/>
                <a:cs typeface="ＭＳ Ｐゴシック" pitchFamily="-65" charset="-128"/>
              </a:rPr>
              <a:t>Problems can generally be resolved from within the data center; there’s no need to run out to the actual PCs</a:t>
            </a:r>
          </a:p>
          <a:p>
            <a:r>
              <a:rPr lang="en-US" sz="1200" b="0" i="1" kern="1200" dirty="0" smtClean="0">
                <a:solidFill>
                  <a:schemeClr val="tx1"/>
                </a:solidFill>
                <a:effectLst/>
                <a:latin typeface="+mn-lt"/>
                <a:ea typeface="ＭＳ Ｐゴシック" pitchFamily="-65" charset="-128"/>
                <a:cs typeface="ＭＳ Ｐゴシック" pitchFamily="-65" charset="-128"/>
              </a:rPr>
              <a:t>Con:</a:t>
            </a:r>
            <a:r>
              <a:rPr lang="en-US" sz="1200" b="0" i="0" kern="1200" dirty="0" smtClean="0">
                <a:solidFill>
                  <a:schemeClr val="tx1"/>
                </a:solidFill>
                <a:effectLst/>
                <a:latin typeface="+mn-lt"/>
                <a:ea typeface="ＭＳ Ｐゴシック" pitchFamily="-65" charset="-128"/>
                <a:cs typeface="ＭＳ Ｐゴシック" pitchFamily="-65" charset="-128"/>
              </a:rPr>
              <a:t> Server-side problems can affect multiple users--everyone using that server or that image. For that reason, it’s a good idea to set up redundant servers.</a:t>
            </a:r>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8</a:t>
            </a:fld>
            <a:endParaRPr lang="en-US"/>
          </a:p>
        </p:txBody>
      </p:sp>
    </p:spTree>
    <p:extLst>
      <p:ext uri="{BB962C8B-B14F-4D97-AF65-F5344CB8AC3E}">
        <p14:creationId xmlns:p14="http://schemas.microsoft.com/office/powerpoint/2010/main" val="325475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buyer will typically ask the supplier for records of past performance, or request that they </a:t>
            </a:r>
            <a:r>
              <a:rPr lang="en-US" sz="1600" b="1" dirty="0" smtClean="0">
                <a:ea typeface="ＭＳ Ｐゴシック" pitchFamily="-107" charset="-128"/>
              </a:rPr>
              <a:t>provide samples of products so that the buyer can assess their ability to satisfy the buyer's requirements.</a:t>
            </a:r>
            <a:r>
              <a:rPr lang="en-US" dirty="0" smtClean="0">
                <a:ea typeface="ＭＳ Ｐゴシック" pitchFamily="-107" charset="-128"/>
              </a:rPr>
              <a:t> </a:t>
            </a:r>
          </a:p>
        </p:txBody>
      </p:sp>
      <p:sp>
        <p:nvSpPr>
          <p:cNvPr id="112644" name="Slide Number Placeholder 3"/>
          <p:cNvSpPr>
            <a:spLocks noGrp="1"/>
          </p:cNvSpPr>
          <p:nvPr>
            <p:ph type="sldNum" sz="quarter" idx="5"/>
          </p:nvPr>
        </p:nvSpPr>
        <p:spPr bwMode="auto">
          <a:noFill/>
          <a:ln>
            <a:miter lim="800000"/>
            <a:headEnd/>
            <a:tailEnd/>
          </a:ln>
        </p:spPr>
        <p:txBody>
          <a:bodyPr/>
          <a:lstStyle/>
          <a:p>
            <a:fld id="{C549E631-D8C9-4DF0-BEA3-95F1305ED0EA}" type="slidenum">
              <a:rPr lang="en-US"/>
              <a:pPr/>
              <a:t>38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a:lstStyle/>
          <a:p>
            <a:pPr eaLnBrk="1" hangingPunct="1">
              <a:spcBef>
                <a:spcPct val="0"/>
              </a:spcBef>
            </a:pPr>
            <a:r>
              <a:rPr lang="en-US" smtClean="0">
                <a:ea typeface="ＭＳ Ｐゴシック" pitchFamily="-107" charset="-128"/>
              </a:rPr>
              <a:t>Each of these and other "special" conditions should be accurately described so that the supplier can receive a full picture of the buyer's requirements.</a:t>
            </a:r>
          </a:p>
          <a:p>
            <a:pPr eaLnBrk="1" hangingPunct="1">
              <a:spcBef>
                <a:spcPct val="0"/>
              </a:spcBef>
            </a:pPr>
            <a:endParaRPr lang="en-US" smtClean="0">
              <a:ea typeface="ＭＳ Ｐゴシック" pitchFamily="-107" charset="-128"/>
            </a:endParaRPr>
          </a:p>
        </p:txBody>
      </p:sp>
      <p:sp>
        <p:nvSpPr>
          <p:cNvPr id="113668" name="Slide Number Placeholder 3"/>
          <p:cNvSpPr>
            <a:spLocks noGrp="1"/>
          </p:cNvSpPr>
          <p:nvPr>
            <p:ph type="sldNum" sz="quarter" idx="5"/>
          </p:nvPr>
        </p:nvSpPr>
        <p:spPr bwMode="auto">
          <a:noFill/>
          <a:ln>
            <a:miter lim="800000"/>
            <a:headEnd/>
            <a:tailEnd/>
          </a:ln>
        </p:spPr>
        <p:txBody>
          <a:bodyPr/>
          <a:lstStyle/>
          <a:p>
            <a:fld id="{6E39810B-0FAC-4E44-A32A-0EC6FFABA4C4}" type="slidenum">
              <a:rPr lang="en-US"/>
              <a:pPr/>
              <a:t>39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When requesting bids or proposals from suppliers, the solicitation </a:t>
            </a:r>
            <a:r>
              <a:rPr lang="en-US" sz="1600" b="1" dirty="0" smtClean="0">
                <a:ea typeface="ＭＳ Ｐゴシック" pitchFamily="-107" charset="-128"/>
              </a:rPr>
              <a:t>should be written in a clear and concise manner,</a:t>
            </a:r>
            <a:r>
              <a:rPr lang="en-US" dirty="0" smtClean="0">
                <a:ea typeface="ＭＳ Ｐゴシック" pitchFamily="-107" charset="-128"/>
              </a:rPr>
              <a:t> taking the simplest form of product/ service description as well as comparable form of business and legal conditions.</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Suppliers should be </a:t>
            </a:r>
            <a:r>
              <a:rPr lang="en-US" sz="1600" b="1" dirty="0" smtClean="0">
                <a:ea typeface="ＭＳ Ｐゴシック" pitchFamily="-107" charset="-128"/>
              </a:rPr>
              <a:t>advised of the bid requirements </a:t>
            </a:r>
            <a:r>
              <a:rPr lang="en-US" dirty="0" smtClean="0">
                <a:ea typeface="ＭＳ Ｐゴシック" pitchFamily="-107" charset="-128"/>
              </a:rPr>
              <a:t>prior to receiving the solicitation, and they should be briefed on proposal information.</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Submittals should be kept at a minimum, and the standards </a:t>
            </a:r>
            <a:r>
              <a:rPr lang="en-US" sz="1600" b="1" dirty="0" smtClean="0">
                <a:ea typeface="ＭＳ Ｐゴシック" pitchFamily="-107" charset="-128"/>
              </a:rPr>
              <a:t>for bid comparison should be consistently applied to all bidder</a:t>
            </a:r>
            <a:r>
              <a:rPr lang="en-US" dirty="0" smtClean="0">
                <a:ea typeface="ＭＳ Ｐゴシック" pitchFamily="-107" charset="-128"/>
              </a:rPr>
              <a:t>s.</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 product or </a:t>
            </a:r>
            <a:r>
              <a:rPr lang="en-US" sz="1600" b="1" dirty="0" smtClean="0">
                <a:ea typeface="ＭＳ Ｐゴシック" pitchFamily="-107" charset="-128"/>
              </a:rPr>
              <a:t>service descriptions should be specific </a:t>
            </a:r>
            <a:r>
              <a:rPr lang="en-US" dirty="0" smtClean="0">
                <a:ea typeface="ＭＳ Ｐゴシック" pitchFamily="-107" charset="-128"/>
              </a:rPr>
              <a:t>so they can be understood by all potential bidders.</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Also, take the view of the supplier. Ensure </a:t>
            </a:r>
            <a:r>
              <a:rPr lang="en-US" sz="1600" b="1" dirty="0" smtClean="0">
                <a:ea typeface="ＭＳ Ｐゴシック" pitchFamily="-107" charset="-128"/>
              </a:rPr>
              <a:t>that </a:t>
            </a:r>
            <a:r>
              <a:rPr lang="en-US" sz="1600" b="1" i="1" dirty="0" smtClean="0">
                <a:ea typeface="ＭＳ Ｐゴシック" pitchFamily="-107" charset="-128"/>
              </a:rPr>
              <a:t>any</a:t>
            </a:r>
            <a:r>
              <a:rPr lang="en-US" sz="1600" b="1" dirty="0" smtClean="0">
                <a:ea typeface="ＭＳ Ｐゴシック" pitchFamily="-107" charset="-128"/>
              </a:rPr>
              <a:t> competent supplier could submit a responsive bid or proposal</a:t>
            </a:r>
            <a:r>
              <a:rPr lang="en-US" dirty="0" smtClean="0">
                <a:ea typeface="ＭＳ Ｐゴシック" pitchFamily="-107" charset="-128"/>
              </a:rPr>
              <a:t>. This will make you successful!</a:t>
            </a:r>
          </a:p>
          <a:p>
            <a:pPr eaLnBrk="1" hangingPunct="1">
              <a:spcBef>
                <a:spcPct val="0"/>
              </a:spcBef>
            </a:pPr>
            <a:endParaRPr lang="en-US" dirty="0" smtClean="0">
              <a:ea typeface="ＭＳ Ｐゴシック" pitchFamily="-107" charset="-128"/>
            </a:endParaRPr>
          </a:p>
        </p:txBody>
      </p:sp>
      <p:sp>
        <p:nvSpPr>
          <p:cNvPr id="114692" name="Slide Number Placeholder 3"/>
          <p:cNvSpPr>
            <a:spLocks noGrp="1"/>
          </p:cNvSpPr>
          <p:nvPr>
            <p:ph type="sldNum" sz="quarter" idx="5"/>
          </p:nvPr>
        </p:nvSpPr>
        <p:spPr bwMode="auto">
          <a:noFill/>
          <a:ln>
            <a:miter lim="800000"/>
            <a:headEnd/>
            <a:tailEnd/>
          </a:ln>
        </p:spPr>
        <p:txBody>
          <a:bodyPr/>
          <a:lstStyle/>
          <a:p>
            <a:fld id="{E558FA87-2FA2-4AAB-AEB1-398A858CF3BB}" type="slidenum">
              <a:rPr lang="en-US"/>
              <a:pPr/>
              <a:t>41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PDF file source: http://www.mrsc.org/RFPs/rfps.aspx</a:t>
            </a:r>
          </a:p>
          <a:p>
            <a:pPr eaLnBrk="1" hangingPunct="1">
              <a:spcBef>
                <a:spcPct val="0"/>
              </a:spcBef>
            </a:pPr>
            <a:r>
              <a:rPr lang="en-US" dirty="0" smtClean="0">
                <a:ea typeface="ＭＳ Ｐゴシック" pitchFamily="-107" charset="-128"/>
              </a:rPr>
              <a:t>See PDF file</a:t>
            </a:r>
          </a:p>
        </p:txBody>
      </p:sp>
      <p:sp>
        <p:nvSpPr>
          <p:cNvPr id="115716" name="Slide Number Placeholder 3"/>
          <p:cNvSpPr>
            <a:spLocks noGrp="1"/>
          </p:cNvSpPr>
          <p:nvPr>
            <p:ph type="sldNum" sz="quarter" idx="5"/>
          </p:nvPr>
        </p:nvSpPr>
        <p:spPr bwMode="auto">
          <a:noFill/>
          <a:ln>
            <a:miter lim="800000"/>
            <a:headEnd/>
            <a:tailEnd/>
          </a:ln>
        </p:spPr>
        <p:txBody>
          <a:bodyPr/>
          <a:lstStyle/>
          <a:p>
            <a:fld id="{C54D766D-E65D-4161-8ECE-E0D8FD7C02D3}" type="slidenum">
              <a:rPr lang="en-US"/>
              <a:pPr/>
              <a:t>42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Most material taken from Source: </a:t>
            </a:r>
            <a:r>
              <a:rPr lang="en-US" dirty="0" err="1" smtClean="0">
                <a:ea typeface="ＭＳ Ｐゴシック" pitchFamily="-107" charset="-128"/>
              </a:rPr>
              <a:t>Hiles</a:t>
            </a:r>
            <a:r>
              <a:rPr lang="en-US" dirty="0" smtClean="0">
                <a:ea typeface="ＭＳ Ｐゴシック" pitchFamily="-107" charset="-128"/>
              </a:rPr>
              <a:t>, Andrew. "Chapter 1 - The E-Business Context". E-Business Service Level Agreements: Strategies for Service Providers, E-Commerce and Outsourcing. Rothstein Associates. © 2002. Books24x7. &lt;http://common.books24x7.com.ezproxy1.lib.depaul.edu/book/id_3570/book.asp&gt; (accessed January 11, 2010)</a:t>
            </a:r>
          </a:p>
          <a:p>
            <a:pPr eaLnBrk="1" hangingPunct="1">
              <a:spcBef>
                <a:spcPct val="0"/>
              </a:spcBef>
            </a:pPr>
            <a:endParaRPr lang="en-US" dirty="0" smtClean="0">
              <a:ea typeface="ＭＳ Ｐゴシック" pitchFamily="-107" charset="-128"/>
            </a:endParaRPr>
          </a:p>
        </p:txBody>
      </p:sp>
      <p:sp>
        <p:nvSpPr>
          <p:cNvPr id="116740" name="Slide Number Placeholder 3"/>
          <p:cNvSpPr>
            <a:spLocks noGrp="1"/>
          </p:cNvSpPr>
          <p:nvPr>
            <p:ph type="sldNum" sz="quarter" idx="5"/>
          </p:nvPr>
        </p:nvSpPr>
        <p:spPr bwMode="auto">
          <a:noFill/>
          <a:ln>
            <a:miter lim="800000"/>
            <a:headEnd/>
            <a:tailEnd/>
          </a:ln>
        </p:spPr>
        <p:txBody>
          <a:bodyPr/>
          <a:lstStyle/>
          <a:p>
            <a:fld id="{DF5E421E-58A3-4B81-A9F7-E486C303C21E}" type="slidenum">
              <a:rPr lang="en-US"/>
              <a:pPr/>
              <a:t>43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117764" name="Slide Number Placeholder 3"/>
          <p:cNvSpPr>
            <a:spLocks noGrp="1"/>
          </p:cNvSpPr>
          <p:nvPr>
            <p:ph type="sldNum" sz="quarter" idx="5"/>
          </p:nvPr>
        </p:nvSpPr>
        <p:spPr bwMode="auto">
          <a:noFill/>
          <a:ln>
            <a:miter lim="800000"/>
            <a:headEnd/>
            <a:tailEnd/>
          </a:ln>
        </p:spPr>
        <p:txBody>
          <a:bodyPr/>
          <a:lstStyle/>
          <a:p>
            <a:fld id="{B2991F68-CEC5-4CBB-909D-ADE4629FBC89}" type="slidenum">
              <a:rPr lang="en-US"/>
              <a:pPr/>
              <a:t>44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Source: Comdisco</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There have been some </a:t>
            </a:r>
            <a:r>
              <a:rPr lang="en-US" sz="1600" b="1" dirty="0" smtClean="0">
                <a:ea typeface="ＭＳ Ｐゴシック" pitchFamily="-107" charset="-128"/>
              </a:rPr>
              <a:t>spectacular losses </a:t>
            </a:r>
            <a:r>
              <a:rPr lang="en-US" dirty="0" smtClean="0">
                <a:ea typeface="ＭＳ Ｐゴシック" pitchFamily="-107" charset="-128"/>
              </a:rPr>
              <a:t>following </a:t>
            </a:r>
            <a:r>
              <a:rPr lang="en-US" sz="1600" b="1" dirty="0" smtClean="0">
                <a:ea typeface="ＭＳ Ｐゴシック" pitchFamily="-107" charset="-128"/>
              </a:rPr>
              <a:t>e-business outages</a:t>
            </a:r>
            <a:r>
              <a:rPr lang="en-US" dirty="0" smtClean="0">
                <a:ea typeface="ＭＳ Ｐゴシック" pitchFamily="-107" charset="-128"/>
              </a:rPr>
              <a:t>. The biggest hit is not necessarily the loss of income or profit, but </a:t>
            </a:r>
            <a:r>
              <a:rPr lang="en-US" sz="1600" b="1" dirty="0" smtClean="0">
                <a:ea typeface="ＭＳ Ｐゴシック" pitchFamily="-107" charset="-128"/>
              </a:rPr>
              <a:t>the impact on stock values</a:t>
            </a:r>
            <a:r>
              <a:rPr lang="en-US" dirty="0" smtClean="0">
                <a:ea typeface="ＭＳ Ｐゴシック" pitchFamily="-107" charset="-128"/>
              </a:rPr>
              <a:t>, especially when the markets are skittish. 	</a:t>
            </a:r>
          </a:p>
          <a:p>
            <a:pPr eaLnBrk="1" hangingPunct="1">
              <a:spcBef>
                <a:spcPct val="0"/>
              </a:spcBef>
            </a:pPr>
            <a:r>
              <a:rPr lang="en-US" dirty="0" smtClean="0">
                <a:ea typeface="ＭＳ Ｐゴシック" pitchFamily="-107" charset="-128"/>
              </a:rPr>
              <a:t>The difficulty is that any prospective customer </a:t>
            </a:r>
            <a:r>
              <a:rPr lang="en-US" sz="1600" b="1" dirty="0" smtClean="0">
                <a:ea typeface="ＭＳ Ｐゴシック" pitchFamily="-107" charset="-128"/>
              </a:rPr>
              <a:t>sees only their end supplier as to blame for loss of service,</a:t>
            </a:r>
            <a:r>
              <a:rPr lang="en-US" dirty="0" smtClean="0">
                <a:ea typeface="ＭＳ Ｐゴシック" pitchFamily="-107" charset="-128"/>
              </a:rPr>
              <a:t> no matter how many intermediate suppliers there were. It's the reputation and profitability of the </a:t>
            </a:r>
            <a:r>
              <a:rPr lang="en-US" sz="1600" b="1" dirty="0" smtClean="0">
                <a:ea typeface="ＭＳ Ｐゴシック" pitchFamily="-107" charset="-128"/>
              </a:rPr>
              <a:t>end supplier that is at stake </a:t>
            </a:r>
            <a:r>
              <a:rPr lang="en-US" dirty="0" smtClean="0">
                <a:ea typeface="ＭＳ Ｐゴシック" pitchFamily="-107" charset="-128"/>
              </a:rPr>
              <a:t>and they </a:t>
            </a:r>
            <a:r>
              <a:rPr lang="en-US" sz="1600" b="1" dirty="0" smtClean="0">
                <a:ea typeface="ＭＳ Ｐゴシック" pitchFamily="-107" charset="-128"/>
              </a:rPr>
              <a:t>need the protection of SLAs </a:t>
            </a:r>
            <a:r>
              <a:rPr lang="en-US" dirty="0" smtClean="0">
                <a:ea typeface="ＭＳ Ｐゴシック" pitchFamily="-107" charset="-128"/>
              </a:rPr>
              <a:t>to focus the suppliers that support them.</a:t>
            </a:r>
          </a:p>
          <a:p>
            <a:pPr marL="0" marR="0" indent="0" algn="l" defTabSz="457200" rtl="0" eaLnBrk="1" fontAlgn="base" latinLnBrk="0" hangingPunct="1">
              <a:lnSpc>
                <a:spcPct val="100000"/>
              </a:lnSpc>
              <a:spcBef>
                <a:spcPct val="0"/>
              </a:spcBef>
              <a:spcAft>
                <a:spcPct val="0"/>
              </a:spcAft>
              <a:buClrTx/>
              <a:buSzTx/>
              <a:buFontTx/>
              <a:buNone/>
              <a:tabLst/>
              <a:defRPr/>
            </a:pPr>
            <a:endParaRPr lang="en-US" sz="1200" kern="1200" dirty="0" smtClean="0">
              <a:solidFill>
                <a:schemeClr val="tx1"/>
              </a:solidFill>
              <a:effectLst/>
              <a:latin typeface="+mn-lt"/>
              <a:ea typeface="ＭＳ Ｐゴシック" pitchFamily="-65" charset="-128"/>
              <a:cs typeface="ＭＳ Ｐゴシック" pitchFamily="-65"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effectLst/>
                <a:latin typeface="+mn-lt"/>
                <a:ea typeface="ＭＳ Ｐゴシック" pitchFamily="-65" charset="-128"/>
                <a:cs typeface="ＭＳ Ｐゴシック" pitchFamily="-65" charset="-128"/>
              </a:rPr>
              <a:t>Amazon’s SLA for EC2 is 99.95% for </a:t>
            </a:r>
            <a:r>
              <a:rPr lang="en-US" sz="1200" i="1" kern="1200" dirty="0" smtClean="0">
                <a:solidFill>
                  <a:schemeClr val="tx1"/>
                </a:solidFill>
                <a:effectLst/>
                <a:latin typeface="+mn-lt"/>
                <a:ea typeface="ＭＳ Ｐゴシック" pitchFamily="-65" charset="-128"/>
                <a:cs typeface="ＭＳ Ｐゴシック" pitchFamily="-65" charset="-128"/>
              </a:rPr>
              <a:t>multi-AZ</a:t>
            </a:r>
            <a:r>
              <a:rPr lang="en-US" sz="1200" kern="1200" dirty="0" smtClean="0">
                <a:solidFill>
                  <a:schemeClr val="tx1"/>
                </a:solidFill>
                <a:effectLst/>
                <a:latin typeface="+mn-lt"/>
                <a:ea typeface="ＭＳ Ｐゴシック" pitchFamily="-65" charset="-128"/>
                <a:cs typeface="ＭＳ Ｐゴシック" pitchFamily="-65" charset="-128"/>
              </a:rPr>
              <a:t> deployments (</a:t>
            </a:r>
            <a:r>
              <a:rPr lang="en-US" sz="1200" b="0" i="0" kern="1200" dirty="0" smtClean="0">
                <a:solidFill>
                  <a:schemeClr val="tx1"/>
                </a:solidFill>
                <a:effectLst/>
                <a:latin typeface="+mn-lt"/>
                <a:ea typeface="ＭＳ Ｐゴシック" pitchFamily="-65" charset="-128"/>
                <a:cs typeface="ＭＳ Ｐゴシック" pitchFamily="-65" charset="-128"/>
              </a:rPr>
              <a:t>defines unavailability as a lack of external connectivity to EC2 instances,)</a:t>
            </a:r>
            <a:r>
              <a:rPr lang="en-US" sz="1200" kern="1200" dirty="0" smtClean="0">
                <a:solidFill>
                  <a:schemeClr val="tx1"/>
                </a:solidFill>
                <a:effectLst/>
                <a:latin typeface="+mn-lt"/>
                <a:ea typeface="ＭＳ Ｐゴシック" pitchFamily="-65" charset="-128"/>
                <a:cs typeface="ＭＳ Ｐゴシック" pitchFamily="-65" charset="-128"/>
              </a:rPr>
              <a:t>- their problem was with the elastic</a:t>
            </a:r>
            <a:r>
              <a:rPr lang="en-US" sz="1200" kern="1200" baseline="0" dirty="0" smtClean="0">
                <a:solidFill>
                  <a:schemeClr val="tx1"/>
                </a:solidFill>
                <a:effectLst/>
                <a:latin typeface="+mn-lt"/>
                <a:ea typeface="ＭＳ Ｐゴシック" pitchFamily="-65" charset="-128"/>
                <a:cs typeface="ＭＳ Ｐゴシック" pitchFamily="-65" charset="-128"/>
              </a:rPr>
              <a:t> block storage (EBS) and </a:t>
            </a:r>
            <a:r>
              <a:rPr lang="en-US" sz="1200" b="0" i="0" kern="1200" dirty="0" smtClean="0">
                <a:solidFill>
                  <a:schemeClr val="tx1"/>
                </a:solidFill>
                <a:effectLst/>
                <a:latin typeface="+mn-lt"/>
                <a:ea typeface="ＭＳ Ｐゴシック" pitchFamily="-65" charset="-128"/>
                <a:cs typeface="ＭＳ Ｐゴシック" pitchFamily="-65" charset="-128"/>
              </a:rPr>
              <a:t>Relational Database Service (RDS)</a:t>
            </a:r>
            <a:r>
              <a:rPr lang="en-US" sz="1200" b="0" i="0" kern="1200" baseline="0" dirty="0" smtClean="0">
                <a:solidFill>
                  <a:schemeClr val="tx1"/>
                </a:solidFill>
                <a:effectLst/>
                <a:latin typeface="+mn-lt"/>
                <a:ea typeface="ＭＳ Ｐゴシック" pitchFamily="-65" charset="-128"/>
                <a:cs typeface="ＭＳ Ｐゴシック" pitchFamily="-65" charset="-128"/>
              </a:rPr>
              <a:t> – neither of which is under an SLA  so technically, they didn’t violate their SLA. </a:t>
            </a:r>
            <a:endParaRPr lang="en-US" sz="1200" kern="1200" dirty="0" smtClean="0">
              <a:solidFill>
                <a:schemeClr val="tx1"/>
              </a:solidFill>
              <a:effectLst/>
              <a:latin typeface="+mn-lt"/>
              <a:ea typeface="ＭＳ Ｐゴシック" pitchFamily="-65" charset="-128"/>
              <a:cs typeface="ＭＳ Ｐゴシック" pitchFamily="-65" charset="-128"/>
            </a:endParaRPr>
          </a:p>
          <a:p>
            <a:pPr eaLnBrk="1" hangingPunct="1">
              <a:spcBef>
                <a:spcPct val="0"/>
              </a:spcBef>
            </a:pPr>
            <a:endParaRPr lang="en-US" dirty="0" smtClean="0">
              <a:ea typeface="ＭＳ Ｐゴシック" pitchFamily="-107" charset="-128"/>
            </a:endParaRPr>
          </a:p>
        </p:txBody>
      </p:sp>
      <p:sp>
        <p:nvSpPr>
          <p:cNvPr id="118788" name="Slide Number Placeholder 3"/>
          <p:cNvSpPr>
            <a:spLocks noGrp="1"/>
          </p:cNvSpPr>
          <p:nvPr>
            <p:ph type="sldNum" sz="quarter" idx="5"/>
          </p:nvPr>
        </p:nvSpPr>
        <p:spPr bwMode="auto">
          <a:noFill/>
          <a:ln>
            <a:miter lim="800000"/>
            <a:headEnd/>
            <a:tailEnd/>
          </a:ln>
        </p:spPr>
        <p:txBody>
          <a:bodyPr/>
          <a:lstStyle/>
          <a:p>
            <a:fld id="{908CBF3F-C828-40E4-A477-8300873F2811}" type="slidenum">
              <a:rPr lang="en-US"/>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a:lstStyle/>
          <a:p>
            <a:r>
              <a:rPr lang="en-US" sz="1200" b="0" i="0" kern="1200" dirty="0" smtClean="0">
                <a:solidFill>
                  <a:schemeClr val="tx1"/>
                </a:solidFill>
                <a:effectLst/>
                <a:latin typeface="+mn-lt"/>
                <a:ea typeface="ＭＳ Ｐゴシック" pitchFamily="-65" charset="-128"/>
                <a:cs typeface="ＭＳ Ｐゴシック" pitchFamily="-65" charset="-128"/>
              </a:rPr>
              <a:t>A failure of a critical application can lead to a few types of losses:</a:t>
            </a:r>
          </a:p>
          <a:p>
            <a:r>
              <a:rPr lang="en-US" sz="1200" b="0" i="0" kern="1200" dirty="0" smtClean="0">
                <a:solidFill>
                  <a:schemeClr val="tx1"/>
                </a:solidFill>
                <a:effectLst/>
                <a:latin typeface="+mn-lt"/>
                <a:ea typeface="ＭＳ Ｐゴシック" pitchFamily="-65" charset="-128"/>
                <a:cs typeface="ＭＳ Ｐゴシック" pitchFamily="-65" charset="-128"/>
              </a:rPr>
              <a:t>Loss of the application service – the impact of downtime varies with the application and the business.</a:t>
            </a:r>
          </a:p>
          <a:p>
            <a:r>
              <a:rPr lang="en-US" sz="1200" b="0" i="0" kern="1200" dirty="0" smtClean="0">
                <a:solidFill>
                  <a:schemeClr val="tx1"/>
                </a:solidFill>
                <a:effectLst/>
                <a:latin typeface="+mn-lt"/>
                <a:ea typeface="ＭＳ Ｐゴシック" pitchFamily="-65" charset="-128"/>
                <a:cs typeface="ＭＳ Ｐゴシック" pitchFamily="-65" charset="-128"/>
              </a:rPr>
              <a:t>Loss of data – the potential loss of data due to a system outage can have significant legal and financial impact. </a:t>
            </a:r>
          </a:p>
          <a:p>
            <a:endParaRPr lang="en-US" sz="1200" b="0" i="0" kern="1200" dirty="0" smtClean="0">
              <a:solidFill>
                <a:schemeClr val="tx1"/>
              </a:solidFill>
              <a:effectLst/>
              <a:latin typeface="+mn-lt"/>
              <a:ea typeface="ＭＳ Ｐゴシック" pitchFamily="-65" charset="-128"/>
              <a:cs typeface="ＭＳ Ｐゴシック" pitchFamily="-65" charset="-128"/>
            </a:endParaRPr>
          </a:p>
          <a:p>
            <a:endParaRPr lang="en-US" sz="1200" b="0" i="0" kern="1200" dirty="0" smtClean="0">
              <a:solidFill>
                <a:schemeClr val="tx1"/>
              </a:solidFill>
              <a:effectLst/>
              <a:latin typeface="+mn-lt"/>
              <a:ea typeface="ＭＳ Ｐゴシック" pitchFamily="-65" charset="-128"/>
              <a:cs typeface="ＭＳ Ｐゴシック" pitchFamily="-65" charset="-128"/>
            </a:endParaRPr>
          </a:p>
          <a:p>
            <a:pPr eaLnBrk="1" hangingPunct="1">
              <a:spcBef>
                <a:spcPct val="0"/>
              </a:spcBef>
            </a:pPr>
            <a:endParaRPr lang="en-US" dirty="0" smtClean="0">
              <a:ea typeface="ＭＳ Ｐゴシック" pitchFamily="-107" charset="-128"/>
            </a:endParaRPr>
          </a:p>
        </p:txBody>
      </p:sp>
      <p:sp>
        <p:nvSpPr>
          <p:cNvPr id="119812" name="Slide Number Placeholder 3"/>
          <p:cNvSpPr>
            <a:spLocks noGrp="1"/>
          </p:cNvSpPr>
          <p:nvPr>
            <p:ph type="sldNum" sz="quarter" idx="5"/>
          </p:nvPr>
        </p:nvSpPr>
        <p:spPr bwMode="auto">
          <a:noFill/>
          <a:ln>
            <a:miter lim="800000"/>
            <a:headEnd/>
            <a:tailEnd/>
          </a:ln>
        </p:spPr>
        <p:txBody>
          <a:bodyPr/>
          <a:lstStyle/>
          <a:p>
            <a:fld id="{79BDD295-9373-4A5F-8EC6-2CEFB28B7E21}" type="slidenum">
              <a:rPr lang="en-US"/>
              <a:pPr/>
              <a:t>48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The </a:t>
            </a:r>
            <a:r>
              <a:rPr lang="en-US" sz="1600" b="1" dirty="0" smtClean="0">
                <a:ea typeface="ＭＳ Ｐゴシック" pitchFamily="-107" charset="-128"/>
              </a:rPr>
              <a:t>service quality has to be objectively quantified </a:t>
            </a:r>
            <a:r>
              <a:rPr lang="en-US" dirty="0" smtClean="0">
                <a:ea typeface="ＭＳ Ｐゴシック" pitchFamily="-107" charset="-128"/>
              </a:rPr>
              <a:t>so that achievement or non-achievement of it can </a:t>
            </a:r>
            <a:r>
              <a:rPr lang="en-US" sz="1600" b="1" dirty="0" smtClean="0">
                <a:ea typeface="ＭＳ Ｐゴシック" pitchFamily="-107" charset="-128"/>
              </a:rPr>
              <a:t>be monitored</a:t>
            </a:r>
            <a:r>
              <a:rPr lang="en-US" dirty="0" smtClean="0">
                <a:ea typeface="ＭＳ Ｐゴシック" pitchFamily="-107" charset="-128"/>
              </a:rPr>
              <a:t>. It is the minimum quality since excess quality costs money. That quality has to be acceptable to the customer (i.e. it has to meet the customer's minimum business need). </a:t>
            </a:r>
          </a:p>
          <a:p>
            <a:pPr eaLnBrk="1" hangingPunct="1">
              <a:spcBef>
                <a:spcPct val="0"/>
              </a:spcBef>
            </a:pPr>
            <a:endParaRPr lang="en-US" dirty="0" smtClean="0">
              <a:ea typeface="ＭＳ Ｐゴシック" pitchFamily="-107" charset="-128"/>
            </a:endParaRPr>
          </a:p>
          <a:p>
            <a:pPr eaLnBrk="1" hangingPunct="1">
              <a:spcBef>
                <a:spcPct val="0"/>
              </a:spcBef>
            </a:pPr>
            <a:r>
              <a:rPr lang="en-US" dirty="0" smtClean="0">
                <a:ea typeface="ＭＳ Ｐゴシック" pitchFamily="-107" charset="-128"/>
              </a:rPr>
              <a:t>The SLA </a:t>
            </a:r>
            <a:r>
              <a:rPr lang="en-US" sz="1600" b="1" dirty="0" smtClean="0">
                <a:ea typeface="ＭＳ Ｐゴシック" pitchFamily="-107" charset="-128"/>
              </a:rPr>
              <a:t>requires a clear definition of service boundaries </a:t>
            </a:r>
            <a:r>
              <a:rPr lang="en-US" dirty="0" smtClean="0">
                <a:ea typeface="ＭＳ Ｐゴシック" pitchFamily="-107" charset="-128"/>
              </a:rPr>
              <a:t>and </a:t>
            </a:r>
            <a:r>
              <a:rPr lang="en-US" sz="1600" b="1" dirty="0" smtClean="0">
                <a:ea typeface="ＭＳ Ｐゴシック" pitchFamily="-107" charset="-128"/>
              </a:rPr>
              <a:t>service responsibilities </a:t>
            </a:r>
            <a:r>
              <a:rPr lang="en-US" dirty="0" smtClean="0">
                <a:ea typeface="ＭＳ Ｐゴシック" pitchFamily="-107" charset="-128"/>
              </a:rPr>
              <a:t>from the service supplier. Service can only be managed by formally defining not only </a:t>
            </a:r>
            <a:r>
              <a:rPr lang="en-US" sz="1600" b="1" dirty="0" smtClean="0">
                <a:ea typeface="ＭＳ Ｐゴシック" pitchFamily="-107" charset="-128"/>
              </a:rPr>
              <a:t>supplier responsibilities but also customer responsibilities</a:t>
            </a:r>
            <a:r>
              <a:rPr lang="en-US" dirty="0" smtClean="0">
                <a:ea typeface="ＭＳ Ｐゴシック" pitchFamily="-107" charset="-128"/>
              </a:rPr>
              <a:t> in terms of </a:t>
            </a:r>
            <a:r>
              <a:rPr lang="en-US" sz="1600" b="1" dirty="0" smtClean="0">
                <a:ea typeface="ＭＳ Ｐゴシック" pitchFamily="-107" charset="-128"/>
              </a:rPr>
              <a:t>input accuracy, throughput, estimated forecast of volumes</a:t>
            </a:r>
            <a:r>
              <a:rPr lang="en-US" dirty="0" smtClean="0">
                <a:ea typeface="ＭＳ Ｐゴシック" pitchFamily="-107" charset="-128"/>
              </a:rPr>
              <a:t> and in meeting their relevant deadlines.</a:t>
            </a:r>
          </a:p>
          <a:p>
            <a:pPr eaLnBrk="1" hangingPunct="1">
              <a:spcBef>
                <a:spcPct val="0"/>
              </a:spcBef>
            </a:pPr>
            <a:endParaRPr lang="en-US" dirty="0" smtClean="0">
              <a:ea typeface="ＭＳ Ｐゴシック" pitchFamily="-107" charset="-128"/>
            </a:endParaRPr>
          </a:p>
        </p:txBody>
      </p:sp>
      <p:sp>
        <p:nvSpPr>
          <p:cNvPr id="120836" name="Slide Number Placeholder 3"/>
          <p:cNvSpPr>
            <a:spLocks noGrp="1"/>
          </p:cNvSpPr>
          <p:nvPr>
            <p:ph type="sldNum" sz="quarter" idx="5"/>
          </p:nvPr>
        </p:nvSpPr>
        <p:spPr bwMode="auto">
          <a:noFill/>
          <a:ln>
            <a:miter lim="800000"/>
            <a:headEnd/>
            <a:tailEnd/>
          </a:ln>
        </p:spPr>
        <p:txBody>
          <a:bodyPr/>
          <a:lstStyle/>
          <a:p>
            <a:fld id="{0D920BA4-3D9A-4425-971A-FD790D8F2F60}" type="slidenum">
              <a:rPr lang="en-US"/>
              <a:pPr/>
              <a:t>49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21860" name="Slide Number Placeholder 3"/>
          <p:cNvSpPr>
            <a:spLocks noGrp="1"/>
          </p:cNvSpPr>
          <p:nvPr>
            <p:ph type="sldNum" sz="quarter" idx="5"/>
          </p:nvPr>
        </p:nvSpPr>
        <p:spPr bwMode="auto">
          <a:noFill/>
          <a:ln>
            <a:miter lim="800000"/>
            <a:headEnd/>
            <a:tailEnd/>
          </a:ln>
        </p:spPr>
        <p:txBody>
          <a:bodyPr/>
          <a:lstStyle/>
          <a:p>
            <a:fld id="{BEF92801-0424-4BAE-9649-17E309C89575}" type="slidenum">
              <a:rPr lang="en-US"/>
              <a:pPr/>
              <a:t>50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Most of the information on RFPs comes from:</a:t>
            </a:r>
          </a:p>
          <a:p>
            <a:pPr eaLnBrk="1" hangingPunct="1">
              <a:spcBef>
                <a:spcPct val="0"/>
              </a:spcBef>
            </a:pPr>
            <a:r>
              <a:rPr lang="en-US" dirty="0" smtClean="0">
                <a:ea typeface="ＭＳ Ｐゴシック" pitchFamily="-107" charset="-128"/>
              </a:rPr>
              <a:t>Harris, George L.. "Chapter 6 - Develop and Send the Request for Bids or Proposals". Fundamentals of Purchasing. AMACOM. © 2000. Books24x7. &lt;http://common.books24x7.com.ezproxy1.lib.depaul.edu/book/id_14162/book.asp&gt; (accessed January 11, 2010 </a:t>
            </a:r>
          </a:p>
        </p:txBody>
      </p:sp>
      <p:sp>
        <p:nvSpPr>
          <p:cNvPr id="76804" name="Slide Number Placeholder 3"/>
          <p:cNvSpPr>
            <a:spLocks noGrp="1"/>
          </p:cNvSpPr>
          <p:nvPr>
            <p:ph type="sldNum" sz="quarter" idx="5"/>
          </p:nvPr>
        </p:nvSpPr>
        <p:spPr bwMode="auto">
          <a:noFill/>
          <a:ln>
            <a:miter lim="800000"/>
            <a:headEnd/>
            <a:tailEnd/>
          </a:ln>
        </p:spPr>
        <p:txBody>
          <a:bodyPr/>
          <a:lstStyle/>
          <a:p>
            <a:fld id="{406FC8D7-8E29-4646-9544-6F8BA30B1EE9}" type="slidenum">
              <a:rPr lang="en-US"/>
              <a:pPr/>
              <a:t>12</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122884" name="Slide Number Placeholder 3"/>
          <p:cNvSpPr>
            <a:spLocks noGrp="1"/>
          </p:cNvSpPr>
          <p:nvPr>
            <p:ph type="sldNum" sz="quarter" idx="5"/>
          </p:nvPr>
        </p:nvSpPr>
        <p:spPr bwMode="auto">
          <a:noFill/>
          <a:ln>
            <a:miter lim="800000"/>
            <a:headEnd/>
            <a:tailEnd/>
          </a:ln>
        </p:spPr>
        <p:txBody>
          <a:bodyPr/>
          <a:lstStyle/>
          <a:p>
            <a:fld id="{A2A682F0-6E3C-46A9-B68F-7C7BEBECDB13}" type="slidenum">
              <a:rPr lang="en-US"/>
              <a:pPr/>
              <a:t>51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23908" name="Slide Number Placeholder 3"/>
          <p:cNvSpPr>
            <a:spLocks noGrp="1"/>
          </p:cNvSpPr>
          <p:nvPr>
            <p:ph type="sldNum" sz="quarter" idx="5"/>
          </p:nvPr>
        </p:nvSpPr>
        <p:spPr bwMode="auto">
          <a:noFill/>
          <a:ln>
            <a:miter lim="800000"/>
            <a:headEnd/>
            <a:tailEnd/>
          </a:ln>
        </p:spPr>
        <p:txBody>
          <a:bodyPr/>
          <a:lstStyle/>
          <a:p>
            <a:fld id="{F781F5ED-8750-47F4-9C2C-3AD3672B7C6D}" type="slidenum">
              <a:rPr lang="en-US"/>
              <a:pPr/>
              <a:t>52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24932" name="Slide Number Placeholder 3"/>
          <p:cNvSpPr>
            <a:spLocks noGrp="1"/>
          </p:cNvSpPr>
          <p:nvPr>
            <p:ph type="sldNum" sz="quarter" idx="5"/>
          </p:nvPr>
        </p:nvSpPr>
        <p:spPr bwMode="auto">
          <a:noFill/>
          <a:ln>
            <a:miter lim="800000"/>
            <a:headEnd/>
            <a:tailEnd/>
          </a:ln>
        </p:spPr>
        <p:txBody>
          <a:bodyPr/>
          <a:lstStyle/>
          <a:p>
            <a:fld id="{4C5E1EA1-E7DA-4342-BB9A-E1D40A9B275F}" type="slidenum">
              <a:rPr lang="en-US"/>
              <a:pPr/>
              <a:t>53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25956" name="Slide Number Placeholder 3"/>
          <p:cNvSpPr>
            <a:spLocks noGrp="1"/>
          </p:cNvSpPr>
          <p:nvPr>
            <p:ph type="sldNum" sz="quarter" idx="5"/>
          </p:nvPr>
        </p:nvSpPr>
        <p:spPr bwMode="auto">
          <a:noFill/>
          <a:ln>
            <a:miter lim="800000"/>
            <a:headEnd/>
            <a:tailEnd/>
          </a:ln>
        </p:spPr>
        <p:txBody>
          <a:bodyPr/>
          <a:lstStyle/>
          <a:p>
            <a:fld id="{7EF37182-61A5-4D8F-BD91-F9842B8E600D}" type="slidenum">
              <a:rPr lang="en-US"/>
              <a:pPr/>
              <a:t>54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xfrm>
            <a:off x="304800" y="4343400"/>
            <a:ext cx="5943600" cy="4495800"/>
          </a:xfrm>
          <a:noFill/>
        </p:spPr>
        <p:txBody>
          <a:bodyPr/>
          <a:lstStyle/>
          <a:p>
            <a:pPr eaLnBrk="1" hangingPunct="1">
              <a:lnSpc>
                <a:spcPct val="90000"/>
              </a:lnSpc>
              <a:spcBef>
                <a:spcPct val="0"/>
              </a:spcBef>
            </a:pPr>
            <a:r>
              <a:rPr lang="en-US" sz="1100" dirty="0" smtClean="0">
                <a:ea typeface="ＭＳ Ｐゴシック" pitchFamily="-107" charset="-128"/>
              </a:rPr>
              <a:t>The times at which specified service functions and facilities are available to specified service users and at </a:t>
            </a:r>
            <a:r>
              <a:rPr lang="en-US" sz="1500" b="1" dirty="0" smtClean="0">
                <a:ea typeface="ＭＳ Ｐゴシック" pitchFamily="-107" charset="-128"/>
              </a:rPr>
              <a:t>specified points of service consumption</a:t>
            </a:r>
            <a:r>
              <a:rPr lang="en-US" sz="1100" dirty="0" smtClean="0">
                <a:ea typeface="ＭＳ Ｐゴシック" pitchFamily="-107" charset="-128"/>
              </a:rPr>
              <a:t>. Also the </a:t>
            </a:r>
            <a:r>
              <a:rPr lang="en-US" sz="1500" b="1" dirty="0" smtClean="0">
                <a:ea typeface="ＭＳ Ｐゴシック" pitchFamily="-107" charset="-128"/>
              </a:rPr>
              <a:t>overall availability as a percentage of scheduled availability. </a:t>
            </a:r>
            <a:r>
              <a:rPr lang="en-US" sz="1100" dirty="0" smtClean="0">
                <a:ea typeface="ＭＳ Ｐゴシック" pitchFamily="-107" charset="-128"/>
              </a:rPr>
              <a:t>These times will be achieved to at least defined levels </a:t>
            </a:r>
          </a:p>
          <a:p>
            <a:pPr eaLnBrk="1" hangingPunct="1">
              <a:lnSpc>
                <a:spcPct val="90000"/>
              </a:lnSpc>
              <a:spcBef>
                <a:spcPct val="0"/>
              </a:spcBef>
            </a:pPr>
            <a:endParaRPr lang="en-US" sz="1100" dirty="0" smtClean="0">
              <a:ea typeface="ＭＳ Ｐゴシック" pitchFamily="-107" charset="-128"/>
            </a:endParaRPr>
          </a:p>
          <a:p>
            <a:pPr eaLnBrk="1" hangingPunct="1">
              <a:lnSpc>
                <a:spcPct val="90000"/>
              </a:lnSpc>
              <a:spcBef>
                <a:spcPct val="0"/>
              </a:spcBef>
            </a:pPr>
            <a:r>
              <a:rPr lang="en-US" sz="1100" dirty="0" smtClean="0">
                <a:ea typeface="ＭＳ Ｐゴシック" pitchFamily="-107" charset="-128"/>
              </a:rPr>
              <a:t>Availability of the service, where the </a:t>
            </a:r>
            <a:r>
              <a:rPr lang="en-US" sz="1600" b="1" dirty="0" smtClean="0">
                <a:ea typeface="ＭＳ Ｐゴシック" pitchFamily="-107" charset="-128"/>
              </a:rPr>
              <a:t>actual service availability </a:t>
            </a:r>
            <a:r>
              <a:rPr lang="en-US" sz="1100" dirty="0" smtClean="0">
                <a:ea typeface="ＭＳ Ｐゴシック" pitchFamily="-107" charset="-128"/>
              </a:rPr>
              <a:t>is usually expressed as a </a:t>
            </a:r>
            <a:r>
              <a:rPr lang="en-US" sz="1600" b="1" dirty="0" smtClean="0">
                <a:ea typeface="ＭＳ Ｐゴシック" pitchFamily="-107" charset="-128"/>
              </a:rPr>
              <a:t>percentage of the scheduled availability of the service </a:t>
            </a:r>
          </a:p>
          <a:p>
            <a:pPr eaLnBrk="1" hangingPunct="1">
              <a:lnSpc>
                <a:spcPct val="90000"/>
              </a:lnSpc>
              <a:spcBef>
                <a:spcPct val="0"/>
              </a:spcBef>
            </a:pPr>
            <a:endParaRPr lang="en-US" sz="1100" dirty="0" smtClean="0">
              <a:ea typeface="ＭＳ Ｐゴシック" pitchFamily="-107" charset="-128"/>
            </a:endParaRPr>
          </a:p>
          <a:p>
            <a:pPr eaLnBrk="1" hangingPunct="1">
              <a:lnSpc>
                <a:spcPct val="90000"/>
              </a:lnSpc>
              <a:spcBef>
                <a:spcPct val="0"/>
              </a:spcBef>
            </a:pPr>
            <a:r>
              <a:rPr lang="en-US" sz="1100" dirty="0" smtClean="0">
                <a:ea typeface="ＭＳ Ｐゴシック" pitchFamily="-107" charset="-128"/>
              </a:rPr>
              <a:t>The reliability of service (i.e. </a:t>
            </a:r>
            <a:r>
              <a:rPr lang="en-US" sz="1600" b="1" dirty="0" smtClean="0">
                <a:ea typeface="ＭＳ Ｐゴシック" pitchFamily="-107" charset="-128"/>
              </a:rPr>
              <a:t>how many interruptions </a:t>
            </a:r>
            <a:r>
              <a:rPr lang="en-US" sz="1100" dirty="0" smtClean="0">
                <a:ea typeface="ＭＳ Ｐゴシック" pitchFamily="-107" charset="-128"/>
              </a:rPr>
              <a:t>of service were experienced over a defined period)</a:t>
            </a:r>
          </a:p>
          <a:p>
            <a:pPr eaLnBrk="1" hangingPunct="1">
              <a:lnSpc>
                <a:spcPct val="90000"/>
              </a:lnSpc>
              <a:spcBef>
                <a:spcPct val="0"/>
              </a:spcBef>
            </a:pPr>
            <a:endParaRPr lang="en-US" sz="1100" dirty="0" smtClean="0">
              <a:ea typeface="ＭＳ Ｐゴシック" pitchFamily="-107" charset="-128"/>
            </a:endParaRPr>
          </a:p>
          <a:p>
            <a:pPr eaLnBrk="1" hangingPunct="1">
              <a:lnSpc>
                <a:spcPct val="90000"/>
              </a:lnSpc>
              <a:spcBef>
                <a:spcPct val="0"/>
              </a:spcBef>
            </a:pPr>
            <a:r>
              <a:rPr lang="en-US" sz="1100" dirty="0" smtClean="0">
                <a:ea typeface="ＭＳ Ｐゴシック" pitchFamily="-107" charset="-128"/>
              </a:rPr>
              <a:t>The delay, response, latency or lead-time achieved to defined levels.</a:t>
            </a:r>
          </a:p>
          <a:p>
            <a:pPr eaLnBrk="1" hangingPunct="1">
              <a:lnSpc>
                <a:spcPct val="90000"/>
              </a:lnSpc>
              <a:spcBef>
                <a:spcPct val="0"/>
              </a:spcBef>
            </a:pPr>
            <a:endParaRPr lang="en-US" sz="1100" dirty="0" smtClean="0">
              <a:ea typeface="ＭＳ Ｐゴシック" pitchFamily="-107" charset="-128"/>
            </a:endParaRPr>
          </a:p>
          <a:p>
            <a:pPr eaLnBrk="1" hangingPunct="1">
              <a:lnSpc>
                <a:spcPct val="90000"/>
              </a:lnSpc>
              <a:spcBef>
                <a:spcPct val="0"/>
              </a:spcBef>
            </a:pPr>
            <a:r>
              <a:rPr lang="en-US" sz="1100" dirty="0" smtClean="0">
                <a:ea typeface="ＭＳ Ｐゴシック" pitchFamily="-107" charset="-128"/>
              </a:rPr>
              <a:t>Application Service Providers (and in-company services delivering internet, intranet and extranet delivery for applications) should also address the issue of </a:t>
            </a:r>
            <a:r>
              <a:rPr lang="en-US" sz="1600" b="1" dirty="0" smtClean="0">
                <a:ea typeface="ＭＳ Ｐゴシック" pitchFamily="-107" charset="-128"/>
              </a:rPr>
              <a:t>application brownouts </a:t>
            </a:r>
            <a:r>
              <a:rPr lang="en-US" sz="1100" dirty="0" smtClean="0">
                <a:ea typeface="ＭＳ Ｐゴシック" pitchFamily="-107" charset="-128"/>
              </a:rPr>
              <a:t>in their Service Level Agreements. Brownouts can be </a:t>
            </a:r>
            <a:r>
              <a:rPr lang="en-US" sz="1600" b="1" dirty="0" smtClean="0">
                <a:ea typeface="ＭＳ Ｐゴシック" pitchFamily="-107" charset="-128"/>
              </a:rPr>
              <a:t>highly disruptive and seriously damage productivity of end users.</a:t>
            </a:r>
          </a:p>
          <a:p>
            <a:pPr eaLnBrk="1" hangingPunct="1">
              <a:lnSpc>
                <a:spcPct val="90000"/>
              </a:lnSpc>
              <a:spcBef>
                <a:spcPct val="0"/>
              </a:spcBef>
            </a:pPr>
            <a:r>
              <a:rPr lang="en-US" sz="1100" dirty="0" smtClean="0">
                <a:ea typeface="ＭＳ Ｐゴシック" pitchFamily="-107" charset="-128"/>
              </a:rPr>
              <a:t>Brownouts (drop in voltage in an electrical power supply; incomplete blackout) are not only damaging and potentially expensive, but are also </a:t>
            </a:r>
            <a:r>
              <a:rPr lang="en-US" sz="1600" b="1" dirty="0" smtClean="0">
                <a:ea typeface="ＭＳ Ｐゴシック" pitchFamily="-107" charset="-128"/>
              </a:rPr>
              <a:t>difficult to detect</a:t>
            </a:r>
            <a:r>
              <a:rPr lang="en-US" sz="1100" dirty="0" smtClean="0">
                <a:ea typeface="ＭＳ Ｐゴシック" pitchFamily="-107" charset="-128"/>
              </a:rPr>
              <a:t>.</a:t>
            </a:r>
          </a:p>
          <a:p>
            <a:pPr eaLnBrk="1" hangingPunct="1">
              <a:lnSpc>
                <a:spcPct val="90000"/>
              </a:lnSpc>
              <a:spcBef>
                <a:spcPct val="0"/>
              </a:spcBef>
            </a:pPr>
            <a:endParaRPr lang="en-US" sz="1100" dirty="0" smtClean="0">
              <a:ea typeface="ＭＳ Ｐゴシック" pitchFamily="-107" charset="-128"/>
            </a:endParaRPr>
          </a:p>
          <a:p>
            <a:pPr eaLnBrk="1" hangingPunct="1">
              <a:lnSpc>
                <a:spcPct val="90000"/>
              </a:lnSpc>
              <a:spcBef>
                <a:spcPct val="0"/>
              </a:spcBef>
            </a:pPr>
            <a:r>
              <a:rPr lang="en-US" sz="1100" dirty="0" smtClean="0">
                <a:ea typeface="ＭＳ Ｐゴシック" pitchFamily="-107" charset="-128"/>
              </a:rPr>
              <a:t>The agreed service quality is that which can only be achieved if </a:t>
            </a:r>
            <a:r>
              <a:rPr lang="en-US" sz="1100" b="1" dirty="0" smtClean="0">
                <a:ea typeface="ＭＳ Ｐゴシック" pitchFamily="-107" charset="-128"/>
              </a:rPr>
              <a:t>the service functions and facilities are used within any volume, time and other constraints defined</a:t>
            </a:r>
            <a:r>
              <a:rPr lang="en-US" sz="1100" dirty="0" smtClean="0">
                <a:ea typeface="ＭＳ Ｐゴシック" pitchFamily="-107" charset="-128"/>
              </a:rPr>
              <a:t>. Where these constraints are exceeded the service quality is expected to be below the agreed service levels.</a:t>
            </a:r>
          </a:p>
          <a:p>
            <a:pPr eaLnBrk="1" hangingPunct="1">
              <a:lnSpc>
                <a:spcPct val="90000"/>
              </a:lnSpc>
              <a:spcBef>
                <a:spcPct val="0"/>
              </a:spcBef>
            </a:pPr>
            <a:endParaRPr lang="en-US" sz="1100" dirty="0" smtClean="0">
              <a:ea typeface="ＭＳ Ｐゴシック" pitchFamily="-107" charset="-128"/>
            </a:endParaRPr>
          </a:p>
        </p:txBody>
      </p:sp>
      <p:sp>
        <p:nvSpPr>
          <p:cNvPr id="126980" name="Slide Number Placeholder 3"/>
          <p:cNvSpPr>
            <a:spLocks noGrp="1"/>
          </p:cNvSpPr>
          <p:nvPr>
            <p:ph type="sldNum" sz="quarter" idx="5"/>
          </p:nvPr>
        </p:nvSpPr>
        <p:spPr bwMode="auto">
          <a:noFill/>
          <a:ln>
            <a:miter lim="800000"/>
            <a:headEnd/>
            <a:tailEnd/>
          </a:ln>
        </p:spPr>
        <p:txBody>
          <a:bodyPr/>
          <a:lstStyle/>
          <a:p>
            <a:fld id="{BE6CBA80-5C8D-4AF0-B47D-33885E455042}" type="slidenum">
              <a:rPr lang="en-US"/>
              <a:pPr/>
              <a:t>55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a:lstStyle/>
          <a:p>
            <a:pPr eaLnBrk="1" hangingPunct="1">
              <a:spcBef>
                <a:spcPct val="0"/>
              </a:spcBef>
            </a:pPr>
            <a:r>
              <a:rPr lang="en-US" i="1" dirty="0" smtClean="0">
                <a:ea typeface="ＭＳ Ｐゴシック" pitchFamily="-107" charset="-128"/>
              </a:rPr>
              <a:t>The proportion of the time or when the function and facilities provided are actually available </a:t>
            </a:r>
            <a:r>
              <a:rPr lang="en-US" sz="1800" b="1" i="1" dirty="0" smtClean="0">
                <a:ea typeface="ＭＳ Ｐゴシック" pitchFamily="-107" charset="-128"/>
              </a:rPr>
              <a:t>expressed as a percentage of the amount of time when they are scheduled to be available</a:t>
            </a:r>
            <a:r>
              <a:rPr lang="en-US" i="1" dirty="0" smtClean="0">
                <a:ea typeface="ＭＳ Ｐゴシック" pitchFamily="-107" charset="-128"/>
              </a:rPr>
              <a:t>. Availability is typically expressed as a percentage of scheduled availability although it could be expressed as actual times or as:</a:t>
            </a:r>
            <a:r>
              <a:rPr lang="en-US" dirty="0" smtClean="0">
                <a:ea typeface="ＭＳ Ｐゴシック" pitchFamily="-107" charset="-128"/>
              </a:rPr>
              <a:t> </a:t>
            </a:r>
          </a:p>
          <a:p>
            <a:pPr lvl="1" eaLnBrk="1" hangingPunct="1">
              <a:spcBef>
                <a:spcPct val="0"/>
              </a:spcBef>
            </a:pPr>
            <a:r>
              <a:rPr lang="en-US" sz="2800" i="1" dirty="0" smtClean="0">
                <a:ea typeface="ＭＳ Ｐゴシック" pitchFamily="-107" charset="-128"/>
              </a:rPr>
              <a:t>24/365</a:t>
            </a:r>
            <a:r>
              <a:rPr lang="en-US" sz="2800" dirty="0" smtClean="0">
                <a:ea typeface="ＭＳ Ｐゴシック" pitchFamily="-107" charset="-128"/>
              </a:rPr>
              <a:t> </a:t>
            </a:r>
          </a:p>
          <a:p>
            <a:pPr lvl="1" eaLnBrk="1" hangingPunct="1">
              <a:spcBef>
                <a:spcPct val="0"/>
              </a:spcBef>
            </a:pPr>
            <a:r>
              <a:rPr lang="en-US" sz="2800" i="1" dirty="0" smtClean="0">
                <a:ea typeface="ＭＳ Ｐゴシック" pitchFamily="-107" charset="-128"/>
              </a:rPr>
              <a:t>from </a:t>
            </a:r>
            <a:r>
              <a:rPr lang="en-US" sz="2800" i="1" dirty="0" err="1" smtClean="0">
                <a:ea typeface="ＭＳ Ｐゴシック" pitchFamily="-107" charset="-128"/>
              </a:rPr>
              <a:t>xx.xx</a:t>
            </a:r>
            <a:r>
              <a:rPr lang="en-US" sz="2800" i="1" dirty="0" smtClean="0">
                <a:ea typeface="ＭＳ Ｐゴシック" pitchFamily="-107" charset="-128"/>
              </a:rPr>
              <a:t> hours to </a:t>
            </a:r>
            <a:r>
              <a:rPr lang="en-US" sz="2800" i="1" dirty="0" err="1" smtClean="0">
                <a:ea typeface="ＭＳ Ｐゴシック" pitchFamily="-107" charset="-128"/>
              </a:rPr>
              <a:t>xx.xx</a:t>
            </a:r>
            <a:r>
              <a:rPr lang="en-US" sz="2800" i="1" dirty="0" smtClean="0">
                <a:ea typeface="ＭＳ Ｐゴシック" pitchFamily="-107" charset="-128"/>
              </a:rPr>
              <a:t> hours on specified days</a:t>
            </a:r>
            <a:r>
              <a:rPr lang="en-US" sz="2800" dirty="0" smtClean="0">
                <a:ea typeface="ＭＳ Ｐゴシック" pitchFamily="-107" charset="-128"/>
              </a:rPr>
              <a:t> </a:t>
            </a:r>
          </a:p>
          <a:p>
            <a:pPr eaLnBrk="1" hangingPunct="1">
              <a:spcBef>
                <a:spcPct val="0"/>
              </a:spcBef>
            </a:pPr>
            <a:r>
              <a:rPr lang="en-US" i="1" dirty="0" smtClean="0">
                <a:ea typeface="ＭＳ Ｐゴシック" pitchFamily="-107" charset="-128"/>
              </a:rPr>
              <a:t>at </a:t>
            </a:r>
            <a:r>
              <a:rPr lang="en-US" i="1" dirty="0" err="1" smtClean="0">
                <a:ea typeface="ＭＳ Ｐゴシック" pitchFamily="-107" charset="-128"/>
              </a:rPr>
              <a:t>xx.xx</a:t>
            </a:r>
            <a:r>
              <a:rPr lang="en-US" i="1" dirty="0" smtClean="0">
                <a:ea typeface="ＭＳ Ｐゴシック" pitchFamily="-107" charset="-128"/>
              </a:rPr>
              <a:t> hours on specified days</a:t>
            </a:r>
            <a:r>
              <a:rPr lang="en-US" dirty="0" smtClean="0">
                <a:ea typeface="ＭＳ Ｐゴシック" pitchFamily="-107" charset="-128"/>
              </a:rPr>
              <a:t> </a:t>
            </a:r>
          </a:p>
          <a:p>
            <a:pPr eaLnBrk="1" hangingPunct="1">
              <a:spcBef>
                <a:spcPct val="0"/>
              </a:spcBef>
            </a:pPr>
            <a:endParaRPr lang="en-US" dirty="0" smtClean="0">
              <a:ea typeface="ＭＳ Ｐゴシック" pitchFamily="-107" charset="-128"/>
            </a:endParaRPr>
          </a:p>
        </p:txBody>
      </p:sp>
      <p:sp>
        <p:nvSpPr>
          <p:cNvPr id="128004" name="Slide Number Placeholder 3"/>
          <p:cNvSpPr>
            <a:spLocks noGrp="1"/>
          </p:cNvSpPr>
          <p:nvPr>
            <p:ph type="sldNum" sz="quarter" idx="5"/>
          </p:nvPr>
        </p:nvSpPr>
        <p:spPr bwMode="auto">
          <a:noFill/>
          <a:ln>
            <a:miter lim="800000"/>
            <a:headEnd/>
            <a:tailEnd/>
          </a:ln>
        </p:spPr>
        <p:txBody>
          <a:bodyPr/>
          <a:lstStyle/>
          <a:p>
            <a:fld id="{1DFA1193-2AE3-4BBC-BFAF-380E3CA37E65}" type="slidenum">
              <a:rPr lang="en-US"/>
              <a:pPr/>
              <a:t>56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pitchFamily="-65" charset="-128"/>
                <a:cs typeface="ＭＳ Ｐゴシック" pitchFamily="-65" charset="-128"/>
              </a:rPr>
              <a:t>The average cost of data center downtime across industries was approximately $5,600 per minute. (</a:t>
            </a:r>
            <a:r>
              <a:rPr lang="en-US" sz="1200" b="0" i="1" u="none" strike="noStrike" kern="1200" dirty="0" smtClean="0">
                <a:solidFill>
                  <a:schemeClr val="tx1"/>
                </a:solidFill>
                <a:effectLst/>
                <a:latin typeface="+mn-lt"/>
                <a:ea typeface="ＭＳ Ｐゴシック" pitchFamily="-65" charset="-128"/>
                <a:cs typeface="ＭＳ Ｐゴシック" pitchFamily="-65" charset="-128"/>
                <a:hlinkClick r:id="rId3" tooltip="Unplanned IT Outages Cost More than $5,000 per Minute"/>
              </a:rPr>
              <a:t>Unplanned IT Outages Cost More than $5,000 per Minute</a:t>
            </a:r>
            <a:r>
              <a:rPr lang="en-US" sz="1200" b="0" i="0" kern="1200" dirty="0" smtClean="0">
                <a:solidFill>
                  <a:schemeClr val="tx1"/>
                </a:solidFill>
                <a:effectLst/>
                <a:latin typeface="+mn-lt"/>
                <a:ea typeface="ＭＳ Ｐゴシック" pitchFamily="-65" charset="-128"/>
                <a:cs typeface="ＭＳ Ｐゴシック" pitchFamily="-65" charset="-128"/>
              </a:rPr>
              <a: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58</a:t>
            </a:fld>
            <a:endParaRPr lang="en-US"/>
          </a:p>
        </p:txBody>
      </p:sp>
    </p:spTree>
    <p:extLst>
      <p:ext uri="{BB962C8B-B14F-4D97-AF65-F5344CB8AC3E}">
        <p14:creationId xmlns:p14="http://schemas.microsoft.com/office/powerpoint/2010/main" val="2636602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29028" name="Slide Number Placeholder 3"/>
          <p:cNvSpPr>
            <a:spLocks noGrp="1"/>
          </p:cNvSpPr>
          <p:nvPr>
            <p:ph type="sldNum" sz="quarter" idx="5"/>
          </p:nvPr>
        </p:nvSpPr>
        <p:spPr bwMode="auto">
          <a:noFill/>
          <a:ln>
            <a:miter lim="800000"/>
            <a:headEnd/>
            <a:tailEnd/>
          </a:ln>
        </p:spPr>
        <p:txBody>
          <a:bodyPr/>
          <a:lstStyle/>
          <a:p>
            <a:fld id="{0E66AA0A-38FC-4149-A783-0534A993B5A7}" type="slidenum">
              <a:rPr lang="en-US"/>
              <a:pPr/>
              <a:t>59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130052" name="Slide Number Placeholder 3"/>
          <p:cNvSpPr>
            <a:spLocks noGrp="1"/>
          </p:cNvSpPr>
          <p:nvPr>
            <p:ph type="sldNum" sz="quarter" idx="5"/>
          </p:nvPr>
        </p:nvSpPr>
        <p:spPr bwMode="auto">
          <a:noFill/>
          <a:ln>
            <a:miter lim="800000"/>
            <a:headEnd/>
            <a:tailEnd/>
          </a:ln>
        </p:spPr>
        <p:txBody>
          <a:bodyPr/>
          <a:lstStyle/>
          <a:p>
            <a:fld id="{B22A3B0C-9AE3-4CC8-9234-5DF81398D841}" type="slidenum">
              <a:rPr lang="en-US"/>
              <a:pPr/>
              <a:t>60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a:lstStyle/>
          <a:p>
            <a:pPr eaLnBrk="1" hangingPunct="1">
              <a:spcBef>
                <a:spcPct val="0"/>
              </a:spcBef>
            </a:pPr>
            <a:endParaRPr lang="en-US" smtClean="0">
              <a:ea typeface="ＭＳ Ｐゴシック" pitchFamily="-107" charset="-128"/>
            </a:endParaRPr>
          </a:p>
        </p:txBody>
      </p:sp>
      <p:sp>
        <p:nvSpPr>
          <p:cNvPr id="131076" name="Slide Number Placeholder 3"/>
          <p:cNvSpPr>
            <a:spLocks noGrp="1"/>
          </p:cNvSpPr>
          <p:nvPr>
            <p:ph type="sldNum" sz="quarter" idx="5"/>
          </p:nvPr>
        </p:nvSpPr>
        <p:spPr bwMode="auto">
          <a:noFill/>
          <a:ln>
            <a:miter lim="800000"/>
            <a:headEnd/>
            <a:tailEnd/>
          </a:ln>
        </p:spPr>
        <p:txBody>
          <a:bodyPr/>
          <a:lstStyle/>
          <a:p>
            <a:fld id="{EACD45D4-ECBC-4329-A23E-575B6D1B7FE9}" type="slidenum">
              <a:rPr lang="en-US"/>
              <a:pPr/>
              <a:t>61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Image source: </a:t>
            </a:r>
            <a:r>
              <a:rPr lang="en-US" dirty="0" smtClean="0">
                <a:ea typeface="ＭＳ Ｐゴシック" pitchFamily="-107" charset="-128"/>
                <a:hlinkClick r:id="rId3"/>
              </a:rPr>
              <a:t>http://bgs.vermont.gov/sites/bgs/files/image/contracts.jpg</a:t>
            </a:r>
            <a:endParaRPr lang="en-US" dirty="0" smtClean="0">
              <a:ea typeface="ＭＳ Ｐゴシック" pitchFamily="-107" charset="-128"/>
            </a:endParaRPr>
          </a:p>
          <a:p>
            <a:pPr eaLnBrk="1" hangingPunct="1">
              <a:spcBef>
                <a:spcPct val="0"/>
              </a:spcBef>
            </a:pPr>
            <a:endParaRPr lang="en-US" dirty="0" smtClean="0">
              <a:ea typeface="ＭＳ Ｐゴシック" pitchFamily="-107" charset="-128"/>
            </a:endParaRPr>
          </a:p>
          <a:p>
            <a:pPr eaLnBrk="1" hangingPunct="1">
              <a:spcBef>
                <a:spcPct val="0"/>
              </a:spcBef>
            </a:pPr>
            <a:r>
              <a:rPr lang="en-US" sz="1600" b="1" dirty="0" smtClean="0">
                <a:ea typeface="ＭＳ Ｐゴシック" pitchFamily="-107" charset="-128"/>
              </a:rPr>
              <a:t>Generally speaking </a:t>
            </a:r>
            <a:r>
              <a:rPr lang="en-US" sz="1600" dirty="0" smtClean="0">
                <a:ea typeface="ＭＳ Ｐゴシック" pitchFamily="-107" charset="-128"/>
              </a:rPr>
              <a:t>we will cover these aspects of RFPs</a:t>
            </a:r>
          </a:p>
        </p:txBody>
      </p:sp>
      <p:sp>
        <p:nvSpPr>
          <p:cNvPr id="77828" name="Slide Number Placeholder 3"/>
          <p:cNvSpPr>
            <a:spLocks noGrp="1"/>
          </p:cNvSpPr>
          <p:nvPr>
            <p:ph type="sldNum" sz="quarter" idx="5"/>
          </p:nvPr>
        </p:nvSpPr>
        <p:spPr bwMode="auto">
          <a:noFill/>
          <a:ln>
            <a:miter lim="800000"/>
            <a:headEnd/>
            <a:tailEnd/>
          </a:ln>
        </p:spPr>
        <p:txBody>
          <a:bodyPr/>
          <a:lstStyle/>
          <a:p>
            <a:fld id="{BD5315F4-F7F5-4DF1-BAE6-9AAE2E465CF6}" type="slidenum">
              <a:rPr lang="en-US"/>
              <a:pPr/>
              <a:t>13</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132100" name="Slide Number Placeholder 3"/>
          <p:cNvSpPr>
            <a:spLocks noGrp="1"/>
          </p:cNvSpPr>
          <p:nvPr>
            <p:ph type="sldNum" sz="quarter" idx="5"/>
          </p:nvPr>
        </p:nvSpPr>
        <p:spPr bwMode="auto">
          <a:noFill/>
          <a:ln>
            <a:miter lim="800000"/>
            <a:headEnd/>
            <a:tailEnd/>
          </a:ln>
        </p:spPr>
        <p:txBody>
          <a:bodyPr/>
          <a:lstStyle/>
          <a:p>
            <a:fld id="{285D0FCA-B329-4E8A-95B0-09CFBF232D86}" type="slidenum">
              <a:rPr lang="en-US"/>
              <a:pPr/>
              <a:t>63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a:lstStyle/>
          <a:p>
            <a:pPr eaLnBrk="1" hangingPunct="1"/>
            <a:endParaRPr lang="en-US" smtClean="0">
              <a:ea typeface="ＭＳ Ｐゴシック" pitchFamily="-107" charset="-128"/>
            </a:endParaRPr>
          </a:p>
        </p:txBody>
      </p:sp>
      <p:sp>
        <p:nvSpPr>
          <p:cNvPr id="133124" name="Slide Number Placeholder 3"/>
          <p:cNvSpPr>
            <a:spLocks noGrp="1"/>
          </p:cNvSpPr>
          <p:nvPr>
            <p:ph type="sldNum" sz="quarter" idx="5"/>
          </p:nvPr>
        </p:nvSpPr>
        <p:spPr bwMode="auto">
          <a:noFill/>
          <a:ln>
            <a:miter lim="800000"/>
            <a:headEnd/>
            <a:tailEnd/>
          </a:ln>
        </p:spPr>
        <p:txBody>
          <a:bodyPr/>
          <a:lstStyle/>
          <a:p>
            <a:fld id="{03DBB846-B475-4541-8899-17EEF47290BC}" type="slidenum">
              <a:rPr lang="en-US"/>
              <a:pPr/>
              <a:t>64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With traditional IT applications, it is usually preferable to </a:t>
            </a:r>
            <a:r>
              <a:rPr lang="en-US" sz="1600" b="1" dirty="0" smtClean="0">
                <a:ea typeface="ＭＳ Ｐゴシック" pitchFamily="-107" charset="-128"/>
              </a:rPr>
              <a:t>have as few outages as possible.</a:t>
            </a:r>
            <a:r>
              <a:rPr lang="en-US" dirty="0" smtClean="0">
                <a:ea typeface="ＭＳ Ｐゴシック" pitchFamily="-107" charset="-128"/>
              </a:rPr>
              <a:t> However, for internet based services this is not necessarily so: in some </a:t>
            </a:r>
            <a:r>
              <a:rPr lang="en-US" sz="1600" b="1" dirty="0" smtClean="0">
                <a:ea typeface="ＭＳ Ｐゴシック" pitchFamily="-107" charset="-128"/>
              </a:rPr>
              <a:t>cases it might be better not to suffer a single long outage but to have more, but shorter, outages</a:t>
            </a:r>
            <a:r>
              <a:rPr lang="en-US" dirty="0" smtClean="0">
                <a:ea typeface="ＭＳ Ｐゴシック" pitchFamily="-107" charset="-128"/>
              </a:rPr>
              <a:t>. In either event, </a:t>
            </a:r>
            <a:r>
              <a:rPr lang="en-US" sz="1600" b="1" dirty="0" smtClean="0">
                <a:ea typeface="ＭＳ Ｐゴシック" pitchFamily="-107" charset="-128"/>
              </a:rPr>
              <a:t>a SLA might therefore define a maximum number of outage</a:t>
            </a:r>
            <a:r>
              <a:rPr lang="en-US" dirty="0" smtClean="0">
                <a:ea typeface="ＭＳ Ｐゴシック" pitchFamily="-107" charset="-128"/>
              </a:rPr>
              <a:t>s and </a:t>
            </a:r>
            <a:r>
              <a:rPr lang="en-US" sz="1600" b="1" dirty="0" smtClean="0">
                <a:ea typeface="ＭＳ Ｐゴシック" pitchFamily="-107" charset="-128"/>
              </a:rPr>
              <a:t>the maximum acceptable duration</a:t>
            </a:r>
            <a:r>
              <a:rPr lang="en-US" dirty="0" smtClean="0">
                <a:ea typeface="ＭＳ Ｐゴシック" pitchFamily="-107" charset="-128"/>
              </a:rPr>
              <a:t> of each outage.</a:t>
            </a:r>
          </a:p>
        </p:txBody>
      </p:sp>
      <p:sp>
        <p:nvSpPr>
          <p:cNvPr id="134148" name="Slide Number Placeholder 3"/>
          <p:cNvSpPr>
            <a:spLocks noGrp="1"/>
          </p:cNvSpPr>
          <p:nvPr>
            <p:ph type="sldNum" sz="quarter" idx="5"/>
          </p:nvPr>
        </p:nvSpPr>
        <p:spPr bwMode="auto">
          <a:noFill/>
          <a:ln>
            <a:miter lim="800000"/>
            <a:headEnd/>
            <a:tailEnd/>
          </a:ln>
        </p:spPr>
        <p:txBody>
          <a:bodyPr/>
          <a:lstStyle/>
          <a:p>
            <a:fld id="{A938D7A6-A6F8-4F2E-8E5D-84C291C494ED}" type="slidenum">
              <a:rPr lang="en-US"/>
              <a:pPr/>
              <a:t>65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107" charset="-128"/>
            </a:endParaRPr>
          </a:p>
        </p:txBody>
      </p:sp>
      <p:sp>
        <p:nvSpPr>
          <p:cNvPr id="135172" name="Slide Number Placeholder 3"/>
          <p:cNvSpPr>
            <a:spLocks noGrp="1"/>
          </p:cNvSpPr>
          <p:nvPr>
            <p:ph type="sldNum" sz="quarter" idx="5"/>
          </p:nvPr>
        </p:nvSpPr>
        <p:spPr bwMode="auto">
          <a:noFill/>
          <a:ln>
            <a:miter lim="800000"/>
            <a:headEnd/>
            <a:tailEnd/>
          </a:ln>
        </p:spPr>
        <p:txBody>
          <a:bodyPr/>
          <a:lstStyle/>
          <a:p>
            <a:fld id="{9182C00F-CF90-4027-B1CF-C2582FBF6B86}" type="slidenum">
              <a:rPr lang="en-US"/>
              <a:pPr/>
              <a:t>66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a:lstStyle/>
          <a:p>
            <a:pPr eaLnBrk="1" hangingPunct="1">
              <a:spcBef>
                <a:spcPct val="0"/>
              </a:spcBef>
              <a:buFontTx/>
              <a:buChar char="•"/>
            </a:pPr>
            <a:r>
              <a:rPr lang="en-US" dirty="0" smtClean="0">
                <a:ea typeface="ＭＳ Ｐゴシック" pitchFamily="-107" charset="-128"/>
              </a:rPr>
              <a:t>*SP based services </a:t>
            </a:r>
            <a:r>
              <a:rPr lang="en-US" sz="1600" b="1" dirty="0" smtClean="0">
                <a:ea typeface="ＭＳ Ｐゴシック" pitchFamily="-107" charset="-128"/>
              </a:rPr>
              <a:t>can be high volume and / or high value</a:t>
            </a:r>
            <a:r>
              <a:rPr lang="en-US" dirty="0" smtClean="0">
                <a:ea typeface="ＭＳ Ｐゴシック" pitchFamily="-107" charset="-128"/>
              </a:rPr>
              <a:t>: the potential for loss justifies the service level </a:t>
            </a:r>
          </a:p>
          <a:p>
            <a:pPr eaLnBrk="1" hangingPunct="1">
              <a:spcBef>
                <a:spcPct val="0"/>
              </a:spcBef>
              <a:buFontTx/>
              <a:buChar char="•"/>
            </a:pPr>
            <a:r>
              <a:rPr lang="en-US" dirty="0" smtClean="0">
                <a:ea typeface="ＭＳ Ｐゴシック" pitchFamily="-107" charset="-128"/>
              </a:rPr>
              <a:t>Apply the </a:t>
            </a:r>
            <a:r>
              <a:rPr lang="en-US" sz="1600" b="1" dirty="0" smtClean="0">
                <a:ea typeface="ＭＳ Ｐゴシック" pitchFamily="-107" charset="-128"/>
              </a:rPr>
              <a:t>definition of SLAs to your own situation</a:t>
            </a:r>
            <a:r>
              <a:rPr lang="en-US" dirty="0" smtClean="0">
                <a:ea typeface="ＭＳ Ｐゴシック" pitchFamily="-107" charset="-128"/>
              </a:rPr>
              <a:t>: some will be much more legalistic and contractual than others</a:t>
            </a:r>
          </a:p>
          <a:p>
            <a:pPr eaLnBrk="1" hangingPunct="1">
              <a:spcBef>
                <a:spcPct val="0"/>
              </a:spcBef>
              <a:buFontTx/>
              <a:buChar char="•"/>
            </a:pPr>
            <a:r>
              <a:rPr lang="en-US" dirty="0" smtClean="0">
                <a:ea typeface="ＭＳ Ｐゴシック" pitchFamily="-107" charset="-128"/>
              </a:rPr>
              <a:t>Establish </a:t>
            </a:r>
            <a:r>
              <a:rPr lang="en-US" sz="1600" b="1" dirty="0" smtClean="0">
                <a:ea typeface="ＭＳ Ｐゴシック" pitchFamily="-107" charset="-128"/>
              </a:rPr>
              <a:t>what you are going to include in the SLA</a:t>
            </a:r>
            <a:r>
              <a:rPr lang="en-US" dirty="0" smtClean="0">
                <a:ea typeface="ＭＳ Ｐゴシック" pitchFamily="-107" charset="-128"/>
              </a:rPr>
              <a:t>, and what in a contract</a:t>
            </a:r>
          </a:p>
          <a:p>
            <a:pPr eaLnBrk="1" hangingPunct="1">
              <a:spcBef>
                <a:spcPct val="0"/>
              </a:spcBef>
              <a:buFontTx/>
              <a:buChar char="•"/>
            </a:pPr>
            <a:r>
              <a:rPr lang="en-US" dirty="0" smtClean="0">
                <a:ea typeface="ＭＳ Ｐゴシック" pitchFamily="-107" charset="-128"/>
              </a:rPr>
              <a:t>If the SLA is part of a contract, </a:t>
            </a:r>
            <a:r>
              <a:rPr lang="en-US" sz="1600" b="1" dirty="0" smtClean="0">
                <a:ea typeface="ＭＳ Ｐゴシック" pitchFamily="-107" charset="-128"/>
              </a:rPr>
              <a:t>keep all the service aspects together in a single SLA Appendix — do not mix them up </a:t>
            </a:r>
            <a:r>
              <a:rPr lang="en-US" dirty="0" smtClean="0">
                <a:ea typeface="ＭＳ Ｐゴシック" pitchFamily="-107" charset="-128"/>
              </a:rPr>
              <a:t>within the commercial and legal aspects of the contract</a:t>
            </a:r>
          </a:p>
          <a:p>
            <a:pPr eaLnBrk="1" hangingPunct="1">
              <a:spcBef>
                <a:spcPct val="0"/>
              </a:spcBef>
              <a:buFontTx/>
              <a:buChar char="•"/>
            </a:pPr>
            <a:r>
              <a:rPr lang="en-US" dirty="0" smtClean="0">
                <a:ea typeface="ＭＳ Ｐゴシック" pitchFamily="-107" charset="-128"/>
              </a:rPr>
              <a:t>Ensure that </a:t>
            </a:r>
            <a:r>
              <a:rPr lang="en-US" sz="1600" b="1" dirty="0" smtClean="0">
                <a:ea typeface="ＭＳ Ｐゴシック" pitchFamily="-107" charset="-128"/>
              </a:rPr>
              <a:t>service measurements are meaningful </a:t>
            </a:r>
            <a:r>
              <a:rPr lang="en-US" dirty="0" smtClean="0">
                <a:ea typeface="ＭＳ Ｐゴシック" pitchFamily="-107" charset="-128"/>
              </a:rPr>
              <a:t>and </a:t>
            </a:r>
            <a:r>
              <a:rPr lang="en-US" sz="1600" b="1" dirty="0" smtClean="0">
                <a:ea typeface="ＭＳ Ｐゴシック" pitchFamily="-107" charset="-128"/>
              </a:rPr>
              <a:t>relate to the end customer or end user's actual experience</a:t>
            </a:r>
            <a:r>
              <a:rPr lang="en-US" dirty="0" smtClean="0">
                <a:ea typeface="ＭＳ Ｐゴシック" pitchFamily="-107" charset="-128"/>
              </a:rPr>
              <a:t> — beware averages over extended time periods</a:t>
            </a:r>
          </a:p>
          <a:p>
            <a:pPr eaLnBrk="1" hangingPunct="1">
              <a:spcBef>
                <a:spcPct val="0"/>
              </a:spcBef>
              <a:buFontTx/>
              <a:buChar char="•"/>
            </a:pPr>
            <a:endParaRPr lang="en-US" dirty="0" smtClean="0">
              <a:ea typeface="ＭＳ Ｐゴシック" pitchFamily="-107" charset="-128"/>
            </a:endParaRPr>
          </a:p>
        </p:txBody>
      </p:sp>
      <p:sp>
        <p:nvSpPr>
          <p:cNvPr id="136196" name="Slide Number Placeholder 3"/>
          <p:cNvSpPr>
            <a:spLocks noGrp="1"/>
          </p:cNvSpPr>
          <p:nvPr>
            <p:ph type="sldNum" sz="quarter" idx="5"/>
          </p:nvPr>
        </p:nvSpPr>
        <p:spPr bwMode="auto">
          <a:noFill/>
          <a:ln>
            <a:miter lim="800000"/>
            <a:headEnd/>
            <a:tailEnd/>
          </a:ln>
        </p:spPr>
        <p:txBody>
          <a:bodyPr/>
          <a:lstStyle/>
          <a:p>
            <a:fld id="{967D09B5-A919-4593-A013-C9ABE07A38FF}" type="slidenum">
              <a:rPr lang="en-US"/>
              <a:pPr/>
              <a:t>67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a:lstStyle/>
          <a:p>
            <a:pPr eaLnBrk="1" hangingPunct="1">
              <a:spcBef>
                <a:spcPct val="0"/>
              </a:spcBef>
              <a:buFontTx/>
              <a:buChar char="•"/>
            </a:pPr>
            <a:r>
              <a:rPr lang="en-US" dirty="0" smtClean="0">
                <a:ea typeface="ＭＳ Ｐゴシック" pitchFamily="-107" charset="-128"/>
              </a:rPr>
              <a:t>Where percentages are used, wherever possible close them down — (e.g. </a:t>
            </a:r>
            <a:r>
              <a:rPr lang="en-US" sz="1600" b="1" dirty="0" smtClean="0">
                <a:ea typeface="ＭＳ Ｐゴシック" pitchFamily="-107" charset="-128"/>
              </a:rPr>
              <a:t>95% of requests will be completed within </a:t>
            </a:r>
            <a:r>
              <a:rPr lang="en-US" sz="1600" b="1" i="1" dirty="0" smtClean="0">
                <a:ea typeface="ＭＳ Ｐゴシック" pitchFamily="-107" charset="-128"/>
              </a:rPr>
              <a:t>x</a:t>
            </a:r>
            <a:r>
              <a:rPr lang="en-US" sz="1600" b="1" dirty="0" smtClean="0">
                <a:ea typeface="ＭＳ Ｐゴシック" pitchFamily="-107" charset="-128"/>
              </a:rPr>
              <a:t> hours, 100 percent within </a:t>
            </a:r>
            <a:r>
              <a:rPr lang="en-US" sz="1600" b="1" i="1" dirty="0" smtClean="0">
                <a:ea typeface="ＭＳ Ｐゴシック" pitchFamily="-107" charset="-128"/>
              </a:rPr>
              <a:t>y</a:t>
            </a:r>
            <a:r>
              <a:rPr lang="en-US" sz="1600" b="1" dirty="0" smtClean="0">
                <a:ea typeface="ＭＳ Ｐゴシック" pitchFamily="-107" charset="-128"/>
              </a:rPr>
              <a:t> hours).</a:t>
            </a:r>
          </a:p>
          <a:p>
            <a:pPr eaLnBrk="1" hangingPunct="1">
              <a:spcBef>
                <a:spcPct val="0"/>
              </a:spcBef>
              <a:buFontTx/>
              <a:buChar char="•"/>
            </a:pPr>
            <a:r>
              <a:rPr lang="en-US" dirty="0" smtClean="0">
                <a:ea typeface="ＭＳ Ｐゴシック" pitchFamily="-107" charset="-128"/>
              </a:rPr>
              <a:t>Decide on the basis on which penalty payments will be set and identify how such payments can be upheld by law</a:t>
            </a:r>
          </a:p>
          <a:p>
            <a:pPr eaLnBrk="1" hangingPunct="1">
              <a:spcBef>
                <a:spcPct val="0"/>
              </a:spcBef>
              <a:buFontTx/>
              <a:buChar char="•"/>
            </a:pPr>
            <a:r>
              <a:rPr lang="en-US" dirty="0" smtClean="0">
                <a:ea typeface="ＭＳ Ｐゴシック" pitchFamily="-107" charset="-128"/>
              </a:rPr>
              <a:t>Establish the legal jurisdiction</a:t>
            </a:r>
          </a:p>
          <a:p>
            <a:pPr eaLnBrk="1" hangingPunct="1">
              <a:spcBef>
                <a:spcPct val="0"/>
              </a:spcBef>
              <a:buFontTx/>
              <a:buChar char="•"/>
            </a:pPr>
            <a:r>
              <a:rPr lang="en-US" dirty="0" smtClean="0">
                <a:ea typeface="ＭＳ Ｐゴシック" pitchFamily="-107" charset="-128"/>
              </a:rPr>
              <a:t>Consider the residual risk (e.g. is it insurable).  Residual risk is the portion of the risk that is left after a risk assessment has been conducted.</a:t>
            </a:r>
          </a:p>
          <a:p>
            <a:pPr eaLnBrk="1" hangingPunct="1">
              <a:spcBef>
                <a:spcPct val="0"/>
              </a:spcBef>
              <a:buFontTx/>
              <a:buChar char="•"/>
            </a:pPr>
            <a:r>
              <a:rPr lang="en-US" dirty="0" smtClean="0">
                <a:ea typeface="ＭＳ Ｐゴシック" pitchFamily="-107" charset="-128"/>
              </a:rPr>
              <a:t>Plan for change — consider scalability issues.</a:t>
            </a:r>
          </a:p>
          <a:p>
            <a:pPr eaLnBrk="1" hangingPunct="1">
              <a:spcBef>
                <a:spcPct val="0"/>
              </a:spcBef>
              <a:buFontTx/>
              <a:buChar char="•"/>
            </a:pPr>
            <a:endParaRPr lang="en-US" dirty="0" smtClean="0">
              <a:ea typeface="ＭＳ Ｐゴシック" pitchFamily="-107" charset="-128"/>
            </a:endParaRPr>
          </a:p>
        </p:txBody>
      </p:sp>
      <p:sp>
        <p:nvSpPr>
          <p:cNvPr id="137220" name="Slide Number Placeholder 3"/>
          <p:cNvSpPr>
            <a:spLocks noGrp="1"/>
          </p:cNvSpPr>
          <p:nvPr>
            <p:ph type="sldNum" sz="quarter" idx="5"/>
          </p:nvPr>
        </p:nvSpPr>
        <p:spPr bwMode="auto">
          <a:noFill/>
          <a:ln>
            <a:miter lim="800000"/>
            <a:headEnd/>
            <a:tailEnd/>
          </a:ln>
        </p:spPr>
        <p:txBody>
          <a:bodyPr/>
          <a:lstStyle/>
          <a:p>
            <a:fld id="{4CEBC9E1-EB7F-4D08-8664-FA662496F205}" type="slidenum">
              <a:rPr lang="en-US"/>
              <a:pPr/>
              <a:t>68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0925F2-061A-4A08-A925-0736478AB0B0}" type="slidenum">
              <a:rPr lang="en-US" smtClean="0"/>
              <a:pPr/>
              <a:t>70</a:t>
            </a:fld>
            <a:endParaRPr lang="en-US"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0" kern="1200" dirty="0" smtClean="0">
                <a:solidFill>
                  <a:schemeClr val="tx1"/>
                </a:solidFill>
                <a:effectLst/>
                <a:latin typeface="+mn-lt"/>
                <a:ea typeface="ＭＳ Ｐゴシック" pitchFamily="-65" charset="-128"/>
                <a:cs typeface="ＭＳ Ｐゴシック" pitchFamily="-65" charset="-128"/>
              </a:rPr>
              <a:t>ISO/IEC 38500</a:t>
            </a:r>
            <a:r>
              <a:rPr lang="en-US" sz="1200" b="0" i="0" kern="1200" dirty="0" smtClean="0">
                <a:solidFill>
                  <a:schemeClr val="tx1"/>
                </a:solidFill>
                <a:effectLst/>
                <a:latin typeface="+mn-lt"/>
                <a:ea typeface="ＭＳ Ｐゴシック" pitchFamily="-65" charset="-128"/>
                <a:cs typeface="ＭＳ Ｐゴシック" pitchFamily="-65" charset="-128"/>
              </a:rPr>
              <a:t> is an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international standard</a:t>
            </a:r>
            <a:r>
              <a:rPr lang="en-US" sz="1200" b="0" i="0" kern="1200" dirty="0" smtClean="0">
                <a:solidFill>
                  <a:schemeClr val="tx1"/>
                </a:solidFill>
                <a:effectLst/>
                <a:latin typeface="+mn-lt"/>
                <a:ea typeface="ＭＳ Ｐゴシック" pitchFamily="-65" charset="-128"/>
                <a:cs typeface="ＭＳ Ｐゴシック" pitchFamily="-65" charset="-128"/>
              </a:rPr>
              <a:t> for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Corporate governance of information technology</a:t>
            </a:r>
            <a:r>
              <a:rPr lang="en-US" sz="1200" b="0" i="0" kern="1200" dirty="0" smtClean="0">
                <a:solidFill>
                  <a:schemeClr val="tx1"/>
                </a:solidFill>
                <a:effectLst/>
                <a:latin typeface="+mn-lt"/>
                <a:ea typeface="ＭＳ Ｐゴシック" pitchFamily="-65" charset="-128"/>
                <a:cs typeface="ＭＳ Ｐゴシック" pitchFamily="-65" charset="-128"/>
              </a:rPr>
              <a:t> published jointly by the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International Organization for Standardization</a:t>
            </a:r>
            <a:r>
              <a:rPr lang="en-US" sz="1200" b="0" i="0" kern="1200" dirty="0" smtClean="0">
                <a:solidFill>
                  <a:schemeClr val="tx1"/>
                </a:solidFill>
                <a:effectLst/>
                <a:latin typeface="+mn-lt"/>
                <a:ea typeface="ＭＳ Ｐゴシック" pitchFamily="-65" charset="-128"/>
                <a:cs typeface="ＭＳ Ｐゴシック" pitchFamily="-65" charset="-128"/>
              </a:rPr>
              <a:t> (ISO) and the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International </a:t>
            </a:r>
            <a:r>
              <a:rPr lang="en-US" sz="1200" b="0" i="0" u="none" strike="noStrike" kern="1200" dirty="0" err="1" smtClean="0">
                <a:solidFill>
                  <a:schemeClr val="tx1"/>
                </a:solidFill>
                <a:effectLst/>
                <a:latin typeface="+mn-lt"/>
                <a:ea typeface="ＭＳ Ｐゴシック" pitchFamily="-65" charset="-128"/>
                <a:cs typeface="ＭＳ Ｐゴシック" pitchFamily="-65" charset="-128"/>
              </a:rPr>
              <a:t>Electrotechnical</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 Commission</a:t>
            </a:r>
            <a:r>
              <a:rPr lang="en-US" sz="1200" b="0" i="0" kern="1200" dirty="0" smtClean="0">
                <a:solidFill>
                  <a:schemeClr val="tx1"/>
                </a:solidFill>
                <a:effectLst/>
                <a:latin typeface="+mn-lt"/>
                <a:ea typeface="ＭＳ Ｐゴシック" pitchFamily="-65" charset="-128"/>
                <a:cs typeface="ＭＳ Ｐゴシック" pitchFamily="-65" charset="-128"/>
              </a:rPr>
              <a:t> (IEC). It provides a framework for effective governance of IT to assist those at the highest level of organizations to understand and fulfill their legal, regulatory, and ethical obligations in respect of their organizations’ use of IT.</a:t>
            </a:r>
          </a:p>
          <a:p>
            <a:r>
              <a:rPr lang="en-US" sz="1200" b="0" i="0" kern="1200" dirty="0" smtClean="0">
                <a:solidFill>
                  <a:schemeClr val="tx1"/>
                </a:solidFill>
                <a:effectLst/>
                <a:latin typeface="+mn-lt"/>
                <a:ea typeface="ＭＳ Ｐゴシック" pitchFamily="-65" charset="-128"/>
                <a:cs typeface="ＭＳ Ｐゴシック" pitchFamily="-65" charset="-128"/>
              </a:rPr>
              <a:t>ISO/IEC 38500 is applicable to organizations of all sizes, including public and private companies, government entities, and not-for-profit organizations.</a:t>
            </a:r>
          </a:p>
          <a:p>
            <a:r>
              <a:rPr lang="en-US" sz="1200" b="0" i="0" kern="1200" dirty="0" smtClean="0">
                <a:solidFill>
                  <a:schemeClr val="tx1"/>
                </a:solidFill>
                <a:effectLst/>
                <a:latin typeface="+mn-lt"/>
                <a:ea typeface="ＭＳ Ｐゴシック" pitchFamily="-65" charset="-128"/>
                <a:cs typeface="ＭＳ Ｐゴシック" pitchFamily="-65" charset="-128"/>
              </a:rPr>
              <a:t>It sets out six principles for good corporate governance of IT:</a:t>
            </a:r>
          </a:p>
          <a:p>
            <a:r>
              <a:rPr lang="en-US" sz="1200" b="0" i="0" kern="1200" dirty="0" smtClean="0">
                <a:solidFill>
                  <a:schemeClr val="tx1"/>
                </a:solidFill>
                <a:effectLst/>
                <a:latin typeface="+mn-lt"/>
                <a:ea typeface="ＭＳ Ｐゴシック" pitchFamily="-65" charset="-128"/>
                <a:cs typeface="ＭＳ Ｐゴシック" pitchFamily="-65" charset="-128"/>
              </a:rPr>
              <a:t>Responsibility,</a:t>
            </a:r>
            <a:r>
              <a:rPr lang="en-US" sz="1200" b="0" i="0" kern="1200" baseline="0" dirty="0" smtClean="0">
                <a:solidFill>
                  <a:schemeClr val="tx1"/>
                </a:solidFill>
                <a:effectLst/>
                <a:latin typeface="+mn-lt"/>
                <a:ea typeface="ＭＳ Ｐゴシック" pitchFamily="-65" charset="-128"/>
                <a:cs typeface="ＭＳ Ｐゴシック" pitchFamily="-65" charset="-128"/>
              </a:rPr>
              <a:t> </a:t>
            </a:r>
            <a:r>
              <a:rPr lang="en-US" sz="1200" b="0" i="0" kern="1200" dirty="0" smtClean="0">
                <a:solidFill>
                  <a:schemeClr val="tx1"/>
                </a:solidFill>
                <a:effectLst/>
                <a:latin typeface="+mn-lt"/>
                <a:ea typeface="ＭＳ Ｐゴシック" pitchFamily="-65" charset="-128"/>
                <a:cs typeface="ＭＳ Ｐゴシック" pitchFamily="-65" charset="-128"/>
              </a:rPr>
              <a:t>Strategy, Acquisition,</a:t>
            </a:r>
            <a:r>
              <a:rPr lang="en-US" sz="1200" b="0" i="0" kern="1200" baseline="0" dirty="0" smtClean="0">
                <a:solidFill>
                  <a:schemeClr val="tx1"/>
                </a:solidFill>
                <a:effectLst/>
                <a:latin typeface="+mn-lt"/>
                <a:ea typeface="ＭＳ Ｐゴシック" pitchFamily="-65" charset="-128"/>
                <a:cs typeface="ＭＳ Ｐゴシック" pitchFamily="-65" charset="-128"/>
              </a:rPr>
              <a:t> </a:t>
            </a:r>
            <a:r>
              <a:rPr lang="en-US" sz="1200" b="0" i="0" kern="1200" dirty="0" smtClean="0">
                <a:solidFill>
                  <a:schemeClr val="tx1"/>
                </a:solidFill>
                <a:effectLst/>
                <a:latin typeface="+mn-lt"/>
                <a:ea typeface="ＭＳ Ｐゴシック" pitchFamily="-65" charset="-128"/>
                <a:cs typeface="ＭＳ Ｐゴシック" pitchFamily="-65" charset="-128"/>
              </a:rPr>
              <a:t>Performance,</a:t>
            </a:r>
            <a:r>
              <a:rPr lang="en-US" sz="1200" b="0" i="0" kern="1200" baseline="0" dirty="0" smtClean="0">
                <a:solidFill>
                  <a:schemeClr val="tx1"/>
                </a:solidFill>
                <a:effectLst/>
                <a:latin typeface="+mn-lt"/>
                <a:ea typeface="ＭＳ Ｐゴシック" pitchFamily="-65" charset="-128"/>
                <a:cs typeface="ＭＳ Ｐゴシック" pitchFamily="-65" charset="-128"/>
              </a:rPr>
              <a:t> </a:t>
            </a:r>
            <a:r>
              <a:rPr lang="en-US" sz="1200" b="0" i="0" kern="1200" dirty="0" smtClean="0">
                <a:solidFill>
                  <a:schemeClr val="tx1"/>
                </a:solidFill>
                <a:effectLst/>
                <a:latin typeface="+mn-lt"/>
                <a:ea typeface="ＭＳ Ｐゴシック" pitchFamily="-65" charset="-128"/>
                <a:cs typeface="ＭＳ Ｐゴシック" pitchFamily="-65" charset="-128"/>
              </a:rPr>
              <a:t>Conformance</a:t>
            </a:r>
            <a:r>
              <a:rPr lang="en-US" sz="1200" b="0" i="0" kern="1200" baseline="0" dirty="0" smtClean="0">
                <a:solidFill>
                  <a:schemeClr val="tx1"/>
                </a:solidFill>
                <a:effectLst/>
                <a:latin typeface="+mn-lt"/>
                <a:ea typeface="ＭＳ Ｐゴシック" pitchFamily="-65" charset="-128"/>
                <a:cs typeface="ＭＳ Ｐゴシック" pitchFamily="-65" charset="-128"/>
              </a:rPr>
              <a:t> and </a:t>
            </a:r>
            <a:r>
              <a:rPr lang="en-US" sz="1200" b="0" i="0" kern="1200" dirty="0" smtClean="0">
                <a:solidFill>
                  <a:schemeClr val="tx1"/>
                </a:solidFill>
                <a:effectLst/>
                <a:latin typeface="+mn-lt"/>
                <a:ea typeface="ＭＳ Ｐゴシック" pitchFamily="-65" charset="-128"/>
                <a:cs typeface="ＭＳ Ｐゴシック" pitchFamily="-65" charset="-128"/>
              </a:rPr>
              <a:t>Human behavior</a:t>
            </a:r>
          </a:p>
          <a:p>
            <a:endParaRPr lang="en-US" sz="1200" b="0" i="0" kern="1200" dirty="0" smtClean="0">
              <a:solidFill>
                <a:schemeClr val="tx1"/>
              </a:solidFill>
              <a:effectLst/>
              <a:latin typeface="+mn-lt"/>
              <a:ea typeface="ＭＳ Ｐゴシック" pitchFamily="-65" charset="-128"/>
              <a:cs typeface="ＭＳ Ｐゴシック" pitchFamily="-65" charset="-128"/>
            </a:endParaRPr>
          </a:p>
          <a:p>
            <a:r>
              <a:rPr lang="en-US" sz="1200" b="1" i="0" kern="1200" dirty="0" smtClean="0">
                <a:solidFill>
                  <a:schemeClr val="tx1"/>
                </a:solidFill>
                <a:effectLst/>
                <a:latin typeface="+mn-lt"/>
                <a:ea typeface="ＭＳ Ｐゴシック" pitchFamily="-65" charset="-128"/>
                <a:cs typeface="ＭＳ Ｐゴシック" pitchFamily="-65" charset="-128"/>
              </a:rPr>
              <a:t>COBIT</a:t>
            </a:r>
            <a:r>
              <a:rPr lang="en-US" sz="1200" b="0" i="0" kern="1200" dirty="0" smtClean="0">
                <a:solidFill>
                  <a:schemeClr val="tx1"/>
                </a:solidFill>
                <a:effectLst/>
                <a:latin typeface="+mn-lt"/>
                <a:ea typeface="ＭＳ Ｐゴシック" pitchFamily="-65" charset="-128"/>
                <a:cs typeface="ＭＳ Ｐゴシック" pitchFamily="-65" charset="-128"/>
              </a:rPr>
              <a:t> is a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framework</a:t>
            </a:r>
            <a:r>
              <a:rPr lang="en-US" sz="1200" b="0" i="0" kern="1200" dirty="0" smtClean="0">
                <a:solidFill>
                  <a:schemeClr val="tx1"/>
                </a:solidFill>
                <a:effectLst/>
                <a:latin typeface="+mn-lt"/>
                <a:ea typeface="ＭＳ Ｐゴシック" pitchFamily="-65" charset="-128"/>
                <a:cs typeface="ＭＳ Ｐゴシック" pitchFamily="-65" charset="-128"/>
              </a:rPr>
              <a:t> for developing, implementing, monitoring and improving </a:t>
            </a:r>
            <a:r>
              <a:rPr lang="en-US" sz="1200" b="0" i="0" u="none" strike="noStrike" kern="1200" dirty="0" smtClean="0">
                <a:solidFill>
                  <a:schemeClr val="tx1"/>
                </a:solidFill>
                <a:effectLst/>
                <a:latin typeface="+mn-lt"/>
                <a:ea typeface="ＭＳ Ｐゴシック" pitchFamily="-65" charset="-128"/>
                <a:cs typeface="ＭＳ Ｐゴシック" pitchFamily="-65" charset="-128"/>
              </a:rPr>
              <a:t>IT</a:t>
            </a:r>
            <a:r>
              <a:rPr lang="en-US" sz="1200" b="0" i="0" kern="1200" dirty="0" smtClean="0">
                <a:solidFill>
                  <a:schemeClr val="tx1"/>
                </a:solidFill>
                <a:effectLst/>
                <a:latin typeface="+mn-lt"/>
                <a:ea typeface="ＭＳ Ｐゴシック" pitchFamily="-65" charset="-128"/>
                <a:cs typeface="ＭＳ Ｐゴシック" pitchFamily="-65" charset="-128"/>
              </a:rPr>
              <a:t> governance and management practices.</a:t>
            </a:r>
          </a:p>
          <a:p>
            <a:r>
              <a:rPr lang="en-US" sz="1200" b="0" i="0" kern="1200" dirty="0" smtClean="0">
                <a:solidFill>
                  <a:schemeClr val="tx1"/>
                </a:solidFill>
                <a:effectLst/>
                <a:latin typeface="+mn-lt"/>
                <a:ea typeface="ＭＳ Ｐゴシック" pitchFamily="-65" charset="-128"/>
                <a:cs typeface="ＭＳ Ｐゴシック" pitchFamily="-65" charset="-128"/>
              </a:rPr>
              <a:t>The COBIT framework is published by the IT Governance Institute and the Information Systems Audit and Control Association (ISACA)</a:t>
            </a:r>
          </a:p>
          <a:p>
            <a:r>
              <a:rPr lang="en-US" sz="1200" b="0" i="0" kern="1200" dirty="0" smtClean="0">
                <a:solidFill>
                  <a:schemeClr val="tx1"/>
                </a:solidFill>
                <a:effectLst/>
                <a:latin typeface="+mn-lt"/>
                <a:ea typeface="ＭＳ Ｐゴシック" pitchFamily="-65" charset="-128"/>
                <a:cs typeface="ＭＳ Ｐゴシック" pitchFamily="-65" charset="-128"/>
              </a:rPr>
              <a:t>COBIT is based on five key principles for governance and management of enterprise IT:</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pitchFamily="-65" charset="-128"/>
                <a:cs typeface="ＭＳ Ｐゴシック" pitchFamily="-65" charset="-128"/>
              </a:rPr>
              <a:t>Principle 1: Meeting Stakeholder Needs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pitchFamily="-65" charset="-128"/>
                <a:cs typeface="ＭＳ Ｐゴシック" pitchFamily="-65" charset="-128"/>
              </a:rPr>
              <a:t>Principle 2: Covering the Enterprise End-to-End</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pitchFamily="-65" charset="-128"/>
                <a:cs typeface="ＭＳ Ｐゴシック" pitchFamily="-65" charset="-128"/>
              </a:rPr>
              <a:t>Principle 3: Applying a Single, Integrated Framework</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pitchFamily="-65" charset="-128"/>
                <a:cs typeface="ＭＳ Ｐゴシック" pitchFamily="-65" charset="-128"/>
              </a:rPr>
              <a:t>Principle 4: Enabling a Holistic Approach</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pitchFamily="-65" charset="-128"/>
                <a:cs typeface="ＭＳ Ｐゴシック" pitchFamily="-65" charset="-128"/>
              </a:rPr>
              <a:t>Principle 5: Separating Governance From Management</a:t>
            </a:r>
          </a:p>
          <a:p>
            <a:endParaRPr lang="en-US" sz="1200" b="0" i="0" kern="1200" dirty="0" smtClean="0">
              <a:solidFill>
                <a:schemeClr val="tx1"/>
              </a:solidFill>
              <a:effectLst/>
              <a:latin typeface="+mn-lt"/>
              <a:ea typeface="ＭＳ Ｐゴシック" pitchFamily="-65" charset="-128"/>
              <a:cs typeface="ＭＳ Ｐゴシック" pitchFamily="-65" charset="-128"/>
            </a:endParaRPr>
          </a:p>
          <a:p>
            <a:endParaRPr lang="en-US" sz="1200" b="0" i="0" kern="1200" dirty="0" smtClean="0">
              <a:solidFill>
                <a:schemeClr val="tx1"/>
              </a:solidFill>
              <a:effectLst/>
              <a:latin typeface="+mn-lt"/>
              <a:ea typeface="ＭＳ Ｐゴシック" pitchFamily="-65" charset="-128"/>
              <a:cs typeface="ＭＳ Ｐゴシック" pitchFamily="-65" charset="-128"/>
            </a:endParaRPr>
          </a:p>
          <a:p>
            <a:endParaRPr lang="en-US" sz="1200" b="0" i="0" kern="1200" dirty="0" smtClean="0">
              <a:solidFill>
                <a:schemeClr val="tx1"/>
              </a:solidFill>
              <a:effectLst/>
              <a:latin typeface="+mn-lt"/>
              <a:ea typeface="ＭＳ Ｐゴシック" pitchFamily="-65" charset="-128"/>
              <a:cs typeface="ＭＳ Ｐゴシック" pitchFamily="-65" charset="-128"/>
            </a:endParaRPr>
          </a:p>
          <a:p>
            <a:endParaRPr lang="en-US" dirty="0"/>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75</a:t>
            </a:fld>
            <a:endParaRPr lang="en-US"/>
          </a:p>
        </p:txBody>
      </p:sp>
    </p:spTree>
    <p:extLst>
      <p:ext uri="{BB962C8B-B14F-4D97-AF65-F5344CB8AC3E}">
        <p14:creationId xmlns:p14="http://schemas.microsoft.com/office/powerpoint/2010/main" val="2425330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pitchFamily="-65" charset="-128"/>
                <a:cs typeface="ＭＳ Ｐゴシック" pitchFamily="-65" charset="-128"/>
              </a:rPr>
              <a:t>Nearly a quarter of respondents said management’s level of involvement in governance is low</a:t>
            </a:r>
          </a:p>
          <a:p>
            <a:r>
              <a:rPr lang="en-US" sz="1200" b="0" i="0" kern="1200" dirty="0" smtClean="0">
                <a:solidFill>
                  <a:schemeClr val="tx1"/>
                </a:solidFill>
                <a:effectLst/>
                <a:latin typeface="+mn-lt"/>
                <a:ea typeface="ＭＳ Ｐゴシック" pitchFamily="-65" charset="-128"/>
                <a:cs typeface="ＭＳ Ｐゴシック" pitchFamily="-65" charset="-128"/>
              </a:rPr>
              <a:t>22 percent of organizations have experienced a security breach in the last 12 months</a:t>
            </a:r>
          </a:p>
          <a:p>
            <a:r>
              <a:rPr lang="en-US" sz="1200" b="0" i="0" kern="1200" dirty="0" smtClean="0">
                <a:solidFill>
                  <a:schemeClr val="tx1"/>
                </a:solidFill>
                <a:effectLst/>
                <a:latin typeface="+mn-lt"/>
                <a:ea typeface="ＭＳ Ｐゴシック" pitchFamily="-65" charset="-128"/>
                <a:cs typeface="ＭＳ Ｐゴシック" pitchFamily="-65" charset="-128"/>
              </a:rPr>
              <a:t>52 percent say they don’t have enough IT staff</a:t>
            </a:r>
          </a:p>
          <a:p>
            <a:r>
              <a:rPr lang="en-US" sz="1200" b="0" i="0" kern="1200" dirty="0" smtClean="0">
                <a:solidFill>
                  <a:schemeClr val="tx1"/>
                </a:solidFill>
                <a:effectLst/>
                <a:latin typeface="+mn-lt"/>
                <a:ea typeface="ＭＳ Ｐゴシック" pitchFamily="-65" charset="-128"/>
                <a:cs typeface="ＭＳ Ｐゴシック" pitchFamily="-65" charset="-128"/>
              </a:rPr>
              <a:t>47 percent of enterprises have incurred an unexpected cost due to an IT-related problem or incident in the last year</a:t>
            </a:r>
          </a:p>
          <a:p>
            <a:r>
              <a:rPr lang="en-US" sz="1200" b="0" i="0" kern="1200" dirty="0" smtClean="0">
                <a:solidFill>
                  <a:schemeClr val="tx1"/>
                </a:solidFill>
                <a:effectLst/>
                <a:latin typeface="+mn-lt"/>
                <a:ea typeface="ＭＳ Ｐゴシック" pitchFamily="-65" charset="-128"/>
                <a:cs typeface="ＭＳ Ｐゴシック" pitchFamily="-65" charset="-128"/>
              </a:rPr>
              <a:t>Data leakage is among the top hot-button security challenges facing enterprises in the next 12 months</a:t>
            </a:r>
          </a:p>
          <a:p>
            <a:r>
              <a:rPr lang="en-US" sz="1200" b="0" i="0" kern="1200" dirty="0" smtClean="0">
                <a:solidFill>
                  <a:schemeClr val="tx1"/>
                </a:solidFill>
                <a:effectLst/>
                <a:latin typeface="+mn-lt"/>
                <a:ea typeface="ＭＳ Ｐゴシック" pitchFamily="-65" charset="-128"/>
                <a:cs typeface="ＭＳ Ｐゴシック" pitchFamily="-65" charset="-128"/>
              </a:rPr>
              <a:t>49 percent of enterprises will be increasing investments in IT over the next 12 months</a:t>
            </a:r>
          </a:p>
          <a:p>
            <a:r>
              <a:rPr lang="en-US" sz="1200" b="0" i="0" kern="1200" dirty="0" smtClean="0">
                <a:solidFill>
                  <a:schemeClr val="tx1"/>
                </a:solidFill>
                <a:effectLst/>
                <a:latin typeface="+mn-lt"/>
                <a:ea typeface="ＭＳ Ｐゴシック" pitchFamily="-65" charset="-128"/>
                <a:cs typeface="ＭＳ Ｐゴシック" pitchFamily="-65" charset="-128"/>
              </a:rPr>
              <a:t>More than half of responding enterprises use a governance framework.</a:t>
            </a:r>
          </a:p>
          <a:p>
            <a:endParaRPr lang="en-US" dirty="0"/>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77</a:t>
            </a:fld>
            <a:endParaRPr lang="en-US"/>
          </a:p>
        </p:txBody>
      </p:sp>
    </p:spTree>
    <p:extLst>
      <p:ext uri="{BB962C8B-B14F-4D97-AF65-F5344CB8AC3E}">
        <p14:creationId xmlns:p14="http://schemas.microsoft.com/office/powerpoint/2010/main" val="386050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ACA94E6A-F759-43F9-AE35-DBBEA1116D18}" type="slidenum">
              <a:rPr lang="en-US" smtClean="0"/>
              <a:pPr/>
              <a:t>81</a:t>
            </a:fld>
            <a:endParaRPr lang="en-US"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a:lstStyle/>
          <a:p>
            <a:pPr eaLnBrk="1" hangingPunct="1"/>
            <a:r>
              <a:rPr lang="en-US" smtClean="0">
                <a:ea typeface="ＭＳ Ｐゴシック" pitchFamily="-107" charset="-128"/>
              </a:rPr>
              <a:t>Usually issued when </a:t>
            </a:r>
            <a:r>
              <a:rPr lang="en-US" sz="1600" b="1" smtClean="0">
                <a:ea typeface="ＭＳ Ｐゴシック" pitchFamily="-107" charset="-128"/>
              </a:rPr>
              <a:t>services being requested</a:t>
            </a:r>
          </a:p>
          <a:p>
            <a:pPr eaLnBrk="1" hangingPunct="1"/>
            <a:r>
              <a:rPr lang="en-US" smtClean="0">
                <a:ea typeface="ＭＳ Ｐゴシック" pitchFamily="-107" charset="-128"/>
              </a:rPr>
              <a:t>Can be used for </a:t>
            </a:r>
            <a:r>
              <a:rPr lang="en-US" sz="1600" b="1" smtClean="0">
                <a:ea typeface="ＭＳ Ｐゴシック" pitchFamily="-107" charset="-128"/>
              </a:rPr>
              <a:t>product creation/development </a:t>
            </a:r>
            <a:r>
              <a:rPr lang="en-US" smtClean="0">
                <a:ea typeface="ＭＳ Ｐゴシック" pitchFamily="-107" charset="-128"/>
              </a:rPr>
              <a:t>also</a:t>
            </a:r>
          </a:p>
        </p:txBody>
      </p:sp>
      <p:sp>
        <p:nvSpPr>
          <p:cNvPr id="78852" name="Slide Number Placeholder 3"/>
          <p:cNvSpPr>
            <a:spLocks noGrp="1"/>
          </p:cNvSpPr>
          <p:nvPr>
            <p:ph type="sldNum" sz="quarter" idx="5"/>
          </p:nvPr>
        </p:nvSpPr>
        <p:spPr bwMode="auto">
          <a:noFill/>
          <a:ln>
            <a:miter lim="800000"/>
            <a:headEnd/>
            <a:tailEnd/>
          </a:ln>
        </p:spPr>
        <p:txBody>
          <a:bodyPr/>
          <a:lstStyle/>
          <a:p>
            <a:fld id="{755B9D34-BC7A-4CF5-A676-EFC1FE09CE19}" type="slidenum">
              <a:rPr lang="en-US"/>
              <a:pPr/>
              <a:t>14</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ICT- information and communication technology</a:t>
            </a:r>
            <a:endParaRPr lang="en-US" dirty="0"/>
          </a:p>
        </p:txBody>
      </p:sp>
      <p:sp>
        <p:nvSpPr>
          <p:cNvPr id="4" name="Slide Number Placeholder 3"/>
          <p:cNvSpPr>
            <a:spLocks noGrp="1"/>
          </p:cNvSpPr>
          <p:nvPr>
            <p:ph type="sldNum" sz="quarter" idx="10"/>
          </p:nvPr>
        </p:nvSpPr>
        <p:spPr/>
        <p:txBody>
          <a:bodyPr/>
          <a:lstStyle/>
          <a:p>
            <a:pPr>
              <a:defRPr/>
            </a:pPr>
            <a:fld id="{6AB7C08C-E069-4F54-BEB8-3D9D0D73572E}" type="slidenum">
              <a:rPr lang="en-US" smtClean="0"/>
              <a:pPr>
                <a:defRPr/>
              </a:pPr>
              <a:t>84</a:t>
            </a:fld>
            <a:endParaRPr lang="en-US"/>
          </a:p>
        </p:txBody>
      </p:sp>
    </p:spTree>
    <p:extLst>
      <p:ext uri="{BB962C8B-B14F-4D97-AF65-F5344CB8AC3E}">
        <p14:creationId xmlns:p14="http://schemas.microsoft.com/office/powerpoint/2010/main" val="1373190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3B893CC-9B80-4C62-AEA1-CD221D667771}" type="slidenum">
              <a:rPr lang="en-US" smtClean="0"/>
              <a:pPr/>
              <a:t>95</a:t>
            </a:fld>
            <a:endParaRPr lang="en-US" smtClean="0"/>
          </a:p>
        </p:txBody>
      </p:sp>
      <p:sp>
        <p:nvSpPr>
          <p:cNvPr id="23555" name="Rectangle 2"/>
          <p:cNvSpPr>
            <a:spLocks noGrp="1" noRot="1" noChangeAspect="1" noChangeArrowheads="1" noTextEdit="1"/>
          </p:cNvSpPr>
          <p:nvPr>
            <p:ph type="sldImg"/>
          </p:nvPr>
        </p:nvSpPr>
        <p:spPr>
          <a:xfrm>
            <a:off x="1144588" y="965200"/>
            <a:ext cx="4573587" cy="3430588"/>
          </a:xfrm>
          <a:ln/>
        </p:spPr>
      </p:sp>
      <p:sp>
        <p:nvSpPr>
          <p:cNvPr id="23556" name="Rectangle 3"/>
          <p:cNvSpPr>
            <a:spLocks noGrp="1" noChangeArrowheads="1"/>
          </p:cNvSpPr>
          <p:nvPr>
            <p:ph type="body" idx="1"/>
          </p:nvPr>
        </p:nvSpPr>
        <p:spPr>
          <a:xfrm>
            <a:off x="153988" y="4632325"/>
            <a:ext cx="6534150" cy="3921125"/>
          </a:xfrm>
          <a:noFill/>
          <a:ln/>
        </p:spPr>
        <p:txBody>
          <a:bodyPr/>
          <a:lstStyle/>
          <a:p>
            <a:pPr eaLnBrk="1" hangingPunct="1"/>
            <a:r>
              <a:rPr lang="en-US" b="1" dirty="0" smtClean="0"/>
              <a:t>Figure 2-7 Which Governance Style for each Key IT Decision</a:t>
            </a:r>
          </a:p>
          <a:p>
            <a:pPr eaLnBrk="1" hangingPunct="1"/>
            <a:r>
              <a:rPr lang="en-US" b="1" dirty="0" smtClean="0"/>
              <a:t>What are the components of top level IT governance?</a:t>
            </a:r>
          </a:p>
          <a:p>
            <a:pPr eaLnBrk="1" hangingPunct="1"/>
            <a:r>
              <a:rPr lang="en-US" dirty="0" smtClean="0"/>
              <a:t>A matrix can be used to depict governance arrangements by listing the six governance styles on the vertical and map them to the five IT domains on the horizontal.</a:t>
            </a:r>
          </a:p>
          <a:p>
            <a:pPr eaLnBrk="1" hangingPunct="1"/>
            <a:r>
              <a:rPr lang="en-US" dirty="0" smtClean="0"/>
              <a:t>The MIT Sloan CIST and Gartner EXP study identified how 250 enterprises made major decisions - who had decision rights and who had input about each of the five IT domains. </a:t>
            </a:r>
            <a:endParaRPr lang="en-GB" dirty="0" smtClean="0"/>
          </a:p>
        </p:txBody>
      </p:sp>
      <p:sp>
        <p:nvSpPr>
          <p:cNvPr id="23557" name="Text Box 4"/>
          <p:cNvSpPr txBox="1">
            <a:spLocks noChangeArrowheads="1"/>
          </p:cNvSpPr>
          <p:nvPr/>
        </p:nvSpPr>
        <p:spPr bwMode="auto">
          <a:xfrm>
            <a:off x="157163" y="428625"/>
            <a:ext cx="6700837" cy="600075"/>
          </a:xfrm>
          <a:prstGeom prst="rect">
            <a:avLst/>
          </a:prstGeom>
          <a:noFill/>
          <a:ln w="9525">
            <a:noFill/>
            <a:miter lim="800000"/>
            <a:headEnd/>
            <a:tailEnd/>
          </a:ln>
        </p:spPr>
        <p:txBody>
          <a:bodyPr>
            <a:spAutoFit/>
          </a:bodyPr>
          <a:lstStyle/>
          <a:p>
            <a:r>
              <a:rPr lang="en-US" sz="1200" b="1" u="none">
                <a:latin typeface="Arial" charset="0"/>
              </a:rPr>
              <a:t>Evidence to date shows that there are typical IT governance input and </a:t>
            </a:r>
            <a:br>
              <a:rPr lang="en-US" sz="1200" b="1" u="none">
                <a:latin typeface="Arial" charset="0"/>
              </a:rPr>
            </a:br>
            <a:r>
              <a:rPr lang="en-US" sz="1200" b="1" u="none">
                <a:latin typeface="Arial" charset="0"/>
              </a:rPr>
              <a:t>decision rights patterns. The federal style dominates, with IT making infrastructure </a:t>
            </a:r>
            <a:br>
              <a:rPr lang="en-US" sz="1200" b="1" u="none">
                <a:latin typeface="Arial" charset="0"/>
              </a:rPr>
            </a:br>
            <a:r>
              <a:rPr lang="en-US" sz="1200" b="1" u="none">
                <a:latin typeface="Arial" charset="0"/>
              </a:rPr>
              <a:t>and architecture decisions</a:t>
            </a:r>
            <a:endParaRPr lang="en-US" sz="2400" u="none">
              <a:latin typeface="Arial" charset="0"/>
            </a:endParaRPr>
          </a:p>
        </p:txBody>
      </p:sp>
      <p:sp>
        <p:nvSpPr>
          <p:cNvPr id="23558" name="Text Box 5"/>
          <p:cNvSpPr txBox="1">
            <a:spLocks noChangeArrowheads="1"/>
          </p:cNvSpPr>
          <p:nvPr/>
        </p:nvSpPr>
        <p:spPr bwMode="auto">
          <a:xfrm>
            <a:off x="179388" y="4376738"/>
            <a:ext cx="3535362" cy="257175"/>
          </a:xfrm>
          <a:prstGeom prst="rect">
            <a:avLst/>
          </a:prstGeom>
          <a:noFill/>
          <a:ln w="9525">
            <a:noFill/>
            <a:miter lim="800000"/>
            <a:headEnd/>
            <a:tailEnd/>
          </a:ln>
        </p:spPr>
        <p:txBody>
          <a:bodyPr>
            <a:spAutoFit/>
          </a:bodyPr>
          <a:lstStyle/>
          <a:p>
            <a:r>
              <a:rPr lang="en-US" sz="1200" u="none">
                <a:latin typeface="Palatino Linotype" pitchFamily="18" charset="0"/>
              </a:rPr>
              <a:t>Source: MIT Sloan CISR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BF78F96C-8449-42DA-909F-A63C89159ADF}" type="slidenum">
              <a:rPr lang="en-US" smtClean="0"/>
              <a:pPr/>
              <a:t>96</a:t>
            </a:fld>
            <a:endParaRPr lang="en-US"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B593037B-2BE7-4181-B793-D2CF39EBBB22}" type="slidenum">
              <a:rPr lang="en-US" smtClean="0"/>
              <a:pPr/>
              <a:t>97</a:t>
            </a:fld>
            <a:endParaRPr lang="en-US"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9FAE406-E714-4728-B9D9-18DD57C67088}" type="slidenum">
              <a:rPr lang="en-US" smtClean="0"/>
              <a:pPr/>
              <a:t>98</a:t>
            </a:fld>
            <a:endParaRPr lang="en-US"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81120454-7674-40D9-B949-63DA3AD21AB1}" type="slidenum">
              <a:rPr lang="en-US" smtClean="0"/>
              <a:pPr/>
              <a:t>99</a:t>
            </a:fld>
            <a:endParaRPr lang="en-US" smtClean="0"/>
          </a:p>
        </p:txBody>
      </p:sp>
      <p:sp>
        <p:nvSpPr>
          <p:cNvPr id="27651" name="Rectangle 2"/>
          <p:cNvSpPr>
            <a:spLocks noGrp="1" noRot="1" noChangeAspect="1" noChangeArrowheads="1" noTextEdit="1"/>
          </p:cNvSpPr>
          <p:nvPr>
            <p:ph type="sldImg"/>
          </p:nvPr>
        </p:nvSpPr>
        <p:spPr>
          <a:xfrm>
            <a:off x="1144588" y="965200"/>
            <a:ext cx="4573587" cy="3430588"/>
          </a:xfrm>
          <a:ln/>
        </p:spPr>
      </p:sp>
      <p:sp>
        <p:nvSpPr>
          <p:cNvPr id="27652" name="Rectangle 3"/>
          <p:cNvSpPr>
            <a:spLocks noGrp="1" noChangeArrowheads="1"/>
          </p:cNvSpPr>
          <p:nvPr>
            <p:ph type="body" idx="1"/>
          </p:nvPr>
        </p:nvSpPr>
        <p:spPr>
          <a:xfrm>
            <a:off x="153988" y="4632325"/>
            <a:ext cx="6534150" cy="3921125"/>
          </a:xfrm>
          <a:noFill/>
          <a:ln/>
        </p:spPr>
        <p:txBody>
          <a:bodyPr/>
          <a:lstStyle/>
          <a:p>
            <a:pPr eaLnBrk="1" hangingPunct="1"/>
            <a:r>
              <a:rPr lang="en-US" b="1" dirty="0" smtClean="0"/>
              <a:t>Figure 2-7 Which Governance Style for each Key IT Decision</a:t>
            </a:r>
          </a:p>
          <a:p>
            <a:pPr eaLnBrk="1" hangingPunct="1"/>
            <a:r>
              <a:rPr lang="en-US" b="1" dirty="0" smtClean="0"/>
              <a:t>What are the components of top level IT governance?</a:t>
            </a:r>
          </a:p>
          <a:p>
            <a:pPr eaLnBrk="1" hangingPunct="1"/>
            <a:r>
              <a:rPr lang="en-US" dirty="0" smtClean="0"/>
              <a:t>A matrix can be used to depict governance arrangements by listing the six governance styles on the vertical and map them to the five IT domains on the horizontal.</a:t>
            </a:r>
          </a:p>
          <a:p>
            <a:pPr eaLnBrk="1" hangingPunct="1"/>
            <a:r>
              <a:rPr lang="en-US" dirty="0" smtClean="0"/>
              <a:t>The MIT Sloan CIST and Gartner EXP study identified how 256 enterprises made major decisions - who had decision rights and who had input about each of the five IT domains. </a:t>
            </a:r>
            <a:endParaRPr lang="en-GB" dirty="0" smtClean="0"/>
          </a:p>
        </p:txBody>
      </p:sp>
      <p:sp>
        <p:nvSpPr>
          <p:cNvPr id="27653" name="Text Box 4"/>
          <p:cNvSpPr txBox="1">
            <a:spLocks noChangeArrowheads="1"/>
          </p:cNvSpPr>
          <p:nvPr/>
        </p:nvSpPr>
        <p:spPr bwMode="auto">
          <a:xfrm>
            <a:off x="157163" y="428625"/>
            <a:ext cx="6700837" cy="600075"/>
          </a:xfrm>
          <a:prstGeom prst="rect">
            <a:avLst/>
          </a:prstGeom>
          <a:noFill/>
          <a:ln w="9525">
            <a:noFill/>
            <a:miter lim="800000"/>
            <a:headEnd/>
            <a:tailEnd/>
          </a:ln>
        </p:spPr>
        <p:txBody>
          <a:bodyPr>
            <a:spAutoFit/>
          </a:bodyPr>
          <a:lstStyle/>
          <a:p>
            <a:r>
              <a:rPr lang="en-US" sz="1200" b="1" u="none">
                <a:latin typeface="Arial" charset="0"/>
              </a:rPr>
              <a:t>Evidence to date shows that there are typical IT governance input and </a:t>
            </a:r>
            <a:br>
              <a:rPr lang="en-US" sz="1200" b="1" u="none">
                <a:latin typeface="Arial" charset="0"/>
              </a:rPr>
            </a:br>
            <a:r>
              <a:rPr lang="en-US" sz="1200" b="1" u="none">
                <a:latin typeface="Arial" charset="0"/>
              </a:rPr>
              <a:t>decision rights patterns. The federal style dominates, with IT making infrastructure </a:t>
            </a:r>
            <a:br>
              <a:rPr lang="en-US" sz="1200" b="1" u="none">
                <a:latin typeface="Arial" charset="0"/>
              </a:rPr>
            </a:br>
            <a:r>
              <a:rPr lang="en-US" sz="1200" b="1" u="none">
                <a:latin typeface="Arial" charset="0"/>
              </a:rPr>
              <a:t>and architecture decisions</a:t>
            </a:r>
            <a:endParaRPr lang="en-US" sz="2400" u="none">
              <a:latin typeface="Arial" charset="0"/>
            </a:endParaRPr>
          </a:p>
        </p:txBody>
      </p:sp>
      <p:sp>
        <p:nvSpPr>
          <p:cNvPr id="27654" name="Text Box 5"/>
          <p:cNvSpPr txBox="1">
            <a:spLocks noChangeArrowheads="1"/>
          </p:cNvSpPr>
          <p:nvPr/>
        </p:nvSpPr>
        <p:spPr bwMode="auto">
          <a:xfrm>
            <a:off x="179388" y="4376738"/>
            <a:ext cx="3535362" cy="257175"/>
          </a:xfrm>
          <a:prstGeom prst="rect">
            <a:avLst/>
          </a:prstGeom>
          <a:noFill/>
          <a:ln w="9525">
            <a:noFill/>
            <a:miter lim="800000"/>
            <a:headEnd/>
            <a:tailEnd/>
          </a:ln>
        </p:spPr>
        <p:txBody>
          <a:bodyPr>
            <a:spAutoFit/>
          </a:bodyPr>
          <a:lstStyle/>
          <a:p>
            <a:r>
              <a:rPr lang="en-US" sz="1200" u="none">
                <a:latin typeface="Palatino Linotype" pitchFamily="18" charset="0"/>
              </a:rPr>
              <a:t>Source: MIT Sloan CISR</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9752087-8085-482A-8F71-2B8AC8C732E9}" type="slidenum">
              <a:rPr lang="en-US" smtClean="0"/>
              <a:pPr/>
              <a:t>100</a:t>
            </a:fld>
            <a:endParaRPr lang="en-US" smtClean="0"/>
          </a:p>
        </p:txBody>
      </p:sp>
      <p:sp>
        <p:nvSpPr>
          <p:cNvPr id="28675" name="Rectangle 2"/>
          <p:cNvSpPr>
            <a:spLocks noGrp="1" noRot="1" noChangeAspect="1" noChangeArrowheads="1" noTextEdit="1"/>
          </p:cNvSpPr>
          <p:nvPr>
            <p:ph type="sldImg"/>
          </p:nvPr>
        </p:nvSpPr>
        <p:spPr>
          <a:xfrm>
            <a:off x="1144588" y="965200"/>
            <a:ext cx="4573587" cy="3430588"/>
          </a:xfrm>
          <a:ln/>
        </p:spPr>
      </p:sp>
      <p:sp>
        <p:nvSpPr>
          <p:cNvPr id="28676" name="Rectangle 3"/>
          <p:cNvSpPr>
            <a:spLocks noGrp="1" noChangeArrowheads="1"/>
          </p:cNvSpPr>
          <p:nvPr>
            <p:ph type="body" idx="1"/>
          </p:nvPr>
        </p:nvSpPr>
        <p:spPr>
          <a:xfrm>
            <a:off x="153988" y="4632325"/>
            <a:ext cx="6534150" cy="3921125"/>
          </a:xfrm>
          <a:noFill/>
          <a:ln/>
        </p:spPr>
        <p:txBody>
          <a:bodyPr/>
          <a:lstStyle/>
          <a:p>
            <a:pPr eaLnBrk="1" hangingPunct="1"/>
            <a:r>
              <a:rPr lang="en-US" b="1" dirty="0" smtClean="0"/>
              <a:t>Figure 2-7 Which Governance Style for each Key IT Decision</a:t>
            </a:r>
          </a:p>
          <a:p>
            <a:pPr eaLnBrk="1" hangingPunct="1"/>
            <a:r>
              <a:rPr lang="en-US" b="1" dirty="0" smtClean="0"/>
              <a:t>What are the components of top level IT governance?</a:t>
            </a:r>
          </a:p>
          <a:p>
            <a:pPr eaLnBrk="1" hangingPunct="1"/>
            <a:r>
              <a:rPr lang="en-US" dirty="0" smtClean="0"/>
              <a:t>This chart shows the types of governance archetypes and decisions that are used together by the top three most successful firms in the survey.</a:t>
            </a:r>
          </a:p>
          <a:p>
            <a:pPr eaLnBrk="1" hangingPunct="1"/>
            <a:r>
              <a:rPr lang="en-US" dirty="0" smtClean="0"/>
              <a:t>The MIT Sloan CIST and Gartner EXP study identified how 250 enterprises made major decisions - who had decision rights and who had input about each of the five IT domains. </a:t>
            </a:r>
            <a:endParaRPr lang="en-GB" dirty="0" smtClean="0"/>
          </a:p>
        </p:txBody>
      </p:sp>
      <p:sp>
        <p:nvSpPr>
          <p:cNvPr id="28677" name="Text Box 4"/>
          <p:cNvSpPr txBox="1">
            <a:spLocks noChangeArrowheads="1"/>
          </p:cNvSpPr>
          <p:nvPr/>
        </p:nvSpPr>
        <p:spPr bwMode="auto">
          <a:xfrm>
            <a:off x="157163" y="428625"/>
            <a:ext cx="6700837" cy="600075"/>
          </a:xfrm>
          <a:prstGeom prst="rect">
            <a:avLst/>
          </a:prstGeom>
          <a:noFill/>
          <a:ln w="9525">
            <a:noFill/>
            <a:miter lim="800000"/>
            <a:headEnd/>
            <a:tailEnd/>
          </a:ln>
        </p:spPr>
        <p:txBody>
          <a:bodyPr>
            <a:spAutoFit/>
          </a:bodyPr>
          <a:lstStyle/>
          <a:p>
            <a:r>
              <a:rPr lang="en-US" sz="1200" b="1" u="none">
                <a:latin typeface="Arial" charset="0"/>
              </a:rPr>
              <a:t>Evidence to date shows that there are typical IT governance input and </a:t>
            </a:r>
            <a:br>
              <a:rPr lang="en-US" sz="1200" b="1" u="none">
                <a:latin typeface="Arial" charset="0"/>
              </a:rPr>
            </a:br>
            <a:r>
              <a:rPr lang="en-US" sz="1200" b="1" u="none">
                <a:latin typeface="Arial" charset="0"/>
              </a:rPr>
              <a:t>decision rights patterns. The federal style dominates, with IT making infrastructure </a:t>
            </a:r>
            <a:br>
              <a:rPr lang="en-US" sz="1200" b="1" u="none">
                <a:latin typeface="Arial" charset="0"/>
              </a:rPr>
            </a:br>
            <a:r>
              <a:rPr lang="en-US" sz="1200" b="1" u="none">
                <a:latin typeface="Arial" charset="0"/>
              </a:rPr>
              <a:t>and architecture decisions</a:t>
            </a:r>
            <a:endParaRPr lang="en-US" sz="2400" u="none">
              <a:latin typeface="Arial" charset="0"/>
            </a:endParaRPr>
          </a:p>
        </p:txBody>
      </p:sp>
      <p:sp>
        <p:nvSpPr>
          <p:cNvPr id="28678" name="Text Box 5"/>
          <p:cNvSpPr txBox="1">
            <a:spLocks noChangeArrowheads="1"/>
          </p:cNvSpPr>
          <p:nvPr/>
        </p:nvSpPr>
        <p:spPr bwMode="auto">
          <a:xfrm>
            <a:off x="179388" y="4376738"/>
            <a:ext cx="3535362" cy="257175"/>
          </a:xfrm>
          <a:prstGeom prst="rect">
            <a:avLst/>
          </a:prstGeom>
          <a:noFill/>
          <a:ln w="9525">
            <a:noFill/>
            <a:miter lim="800000"/>
            <a:headEnd/>
            <a:tailEnd/>
          </a:ln>
        </p:spPr>
        <p:txBody>
          <a:bodyPr>
            <a:spAutoFit/>
          </a:bodyPr>
          <a:lstStyle/>
          <a:p>
            <a:r>
              <a:rPr lang="en-US" sz="1200" u="none">
                <a:latin typeface="Palatino Linotype" pitchFamily="18" charset="0"/>
              </a:rPr>
              <a:t>Source: MIT Sloan CISR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107" charset="-128"/>
            </a:endParaRPr>
          </a:p>
        </p:txBody>
      </p:sp>
      <p:sp>
        <p:nvSpPr>
          <p:cNvPr id="140292" name="Slide Number Placeholder 3"/>
          <p:cNvSpPr>
            <a:spLocks noGrp="1"/>
          </p:cNvSpPr>
          <p:nvPr>
            <p:ph type="sldNum" sz="quarter" idx="5"/>
          </p:nvPr>
        </p:nvSpPr>
        <p:spPr bwMode="auto">
          <a:noFill/>
          <a:ln>
            <a:miter lim="800000"/>
            <a:headEnd/>
            <a:tailEnd/>
          </a:ln>
        </p:spPr>
        <p:txBody>
          <a:bodyPr/>
          <a:lstStyle/>
          <a:p>
            <a:fld id="{4BF77E64-1DD0-4E39-98B9-7D9298D2ABC5}" type="slidenum">
              <a:rPr lang="en-US"/>
              <a:pPr/>
              <a:t>102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a:lstStyle/>
          <a:p>
            <a:pPr eaLnBrk="1" hangingPunct="1">
              <a:spcBef>
                <a:spcPct val="0"/>
              </a:spcBef>
            </a:pPr>
            <a:r>
              <a:rPr lang="en-US" dirty="0" smtClean="0">
                <a:ea typeface="ＭＳ Ｐゴシック" pitchFamily="-107" charset="-128"/>
              </a:rPr>
              <a:t>Many organizations use these terms interchangeably, but it is suggested that the terms </a:t>
            </a:r>
            <a:r>
              <a:rPr lang="en-US" sz="1600" b="1" dirty="0" smtClean="0">
                <a:ea typeface="ＭＳ Ｐゴシック" pitchFamily="-107" charset="-128"/>
              </a:rPr>
              <a:t>be used appropriately</a:t>
            </a:r>
            <a:r>
              <a:rPr lang="en-US" dirty="0" smtClean="0">
                <a:ea typeface="ＭＳ Ｐゴシック" pitchFamily="-107" charset="-128"/>
              </a:rPr>
              <a:t>. </a:t>
            </a:r>
          </a:p>
        </p:txBody>
      </p:sp>
      <p:sp>
        <p:nvSpPr>
          <p:cNvPr id="79876" name="Slide Number Placeholder 3"/>
          <p:cNvSpPr>
            <a:spLocks noGrp="1"/>
          </p:cNvSpPr>
          <p:nvPr>
            <p:ph type="sldNum" sz="quarter" idx="5"/>
          </p:nvPr>
        </p:nvSpPr>
        <p:spPr bwMode="auto">
          <a:noFill/>
          <a:ln>
            <a:miter lim="800000"/>
            <a:headEnd/>
            <a:tailEnd/>
          </a:ln>
        </p:spPr>
        <p:txBody>
          <a:bodyPr/>
          <a:lstStyle/>
          <a:p>
            <a:fld id="{35FB4782-242D-43F5-BFB9-B03C57E75CEA}" type="slidenum">
              <a:rPr lang="en-US"/>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a:lstStyle/>
          <a:p>
            <a:pPr eaLnBrk="1" hangingPunct="1">
              <a:spcBef>
                <a:spcPct val="0"/>
              </a:spcBef>
            </a:pPr>
            <a:r>
              <a:rPr lang="en-US" smtClean="0">
                <a:ea typeface="ＭＳ Ｐゴシック" pitchFamily="-107" charset="-128"/>
              </a:rPr>
              <a:t>Proposals are more </a:t>
            </a:r>
            <a:r>
              <a:rPr lang="en-US" sz="1600" b="1" smtClean="0">
                <a:ea typeface="ＭＳ Ｐゴシック" pitchFamily="-107" charset="-128"/>
              </a:rPr>
              <a:t>comprehensive</a:t>
            </a:r>
          </a:p>
          <a:p>
            <a:pPr eaLnBrk="1" hangingPunct="1">
              <a:spcBef>
                <a:spcPct val="0"/>
              </a:spcBef>
            </a:pPr>
            <a:endParaRPr lang="en-US" smtClean="0">
              <a:ea typeface="ＭＳ Ｐゴシック" pitchFamily="-107" charset="-128"/>
            </a:endParaRPr>
          </a:p>
        </p:txBody>
      </p:sp>
      <p:sp>
        <p:nvSpPr>
          <p:cNvPr id="80900" name="Slide Number Placeholder 3"/>
          <p:cNvSpPr>
            <a:spLocks noGrp="1"/>
          </p:cNvSpPr>
          <p:nvPr>
            <p:ph type="sldNum" sz="quarter" idx="5"/>
          </p:nvPr>
        </p:nvSpPr>
        <p:spPr bwMode="auto">
          <a:noFill/>
          <a:ln>
            <a:miter lim="800000"/>
            <a:headEnd/>
            <a:tailEnd/>
          </a:ln>
        </p:spPr>
        <p:txBody>
          <a:bodyPr/>
          <a:lstStyle/>
          <a:p>
            <a:fld id="{92BE78AC-98CC-472D-BEBE-2D2C23250D41}" type="slidenum">
              <a:rPr lang="en-US"/>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a:lstStyle/>
          <a:p>
            <a:pPr eaLnBrk="1" hangingPunct="1"/>
            <a:r>
              <a:rPr lang="en-US" dirty="0" smtClean="0">
                <a:ea typeface="ＭＳ Ｐゴシック" pitchFamily="-107" charset="-128"/>
              </a:rPr>
              <a:t>One of the basic steps to take when considering the use of solicitations is to determine whether or not the request for a bid or proposal is to be made </a:t>
            </a:r>
            <a:r>
              <a:rPr lang="en-US" sz="1600" b="1" dirty="0" smtClean="0">
                <a:ea typeface="ＭＳ Ｐゴシック" pitchFamily="-107" charset="-128"/>
              </a:rPr>
              <a:t>verbally or in writing</a:t>
            </a:r>
            <a:r>
              <a:rPr lang="en-US" dirty="0" smtClean="0">
                <a:ea typeface="ＭＳ Ｐゴシック" pitchFamily="-107" charset="-128"/>
              </a:rPr>
              <a:t>, and whether or not the supplier's bid or proposal should be presented orally or in writing.</a:t>
            </a:r>
          </a:p>
          <a:p>
            <a:pPr eaLnBrk="1" hangingPunct="1"/>
            <a:r>
              <a:rPr lang="en-US" dirty="0" smtClean="0">
                <a:ea typeface="ＭＳ Ｐゴシック" pitchFamily="-107" charset="-128"/>
              </a:rPr>
              <a:t>The circumstances of the purchase and procedures of the Company should be considered when making these decisions. </a:t>
            </a:r>
          </a:p>
          <a:p>
            <a:pPr eaLnBrk="1" hangingPunct="1"/>
            <a:r>
              <a:rPr lang="en-US" dirty="0" smtClean="0">
                <a:ea typeface="ＭＳ Ｐゴシック" pitchFamily="-107" charset="-128"/>
              </a:rPr>
              <a:t>This matrix tells when to use what </a:t>
            </a:r>
          </a:p>
          <a:p>
            <a:pPr eaLnBrk="1" hangingPunct="1"/>
            <a:endParaRPr lang="en-US" dirty="0" smtClean="0">
              <a:ea typeface="ＭＳ Ｐゴシック" pitchFamily="-107" charset="-128"/>
            </a:endParaRPr>
          </a:p>
          <a:p>
            <a:pPr eaLnBrk="1" hangingPunct="1"/>
            <a:r>
              <a:rPr lang="en-US" b="1" dirty="0" smtClean="0">
                <a:ea typeface="ＭＳ Ｐゴシック" pitchFamily="-107" charset="-128"/>
              </a:rPr>
              <a:t>Practice should be to write it out and expect a written proposal</a:t>
            </a:r>
          </a:p>
          <a:p>
            <a:pPr eaLnBrk="1" hangingPunct="1"/>
            <a:endParaRPr lang="en-US" dirty="0" smtClean="0">
              <a:ea typeface="ＭＳ Ｐゴシック" pitchFamily="-107" charset="-128"/>
            </a:endParaRPr>
          </a:p>
        </p:txBody>
      </p:sp>
      <p:sp>
        <p:nvSpPr>
          <p:cNvPr id="81924" name="Slide Number Placeholder 3"/>
          <p:cNvSpPr>
            <a:spLocks noGrp="1"/>
          </p:cNvSpPr>
          <p:nvPr>
            <p:ph type="sldNum" sz="quarter" idx="5"/>
          </p:nvPr>
        </p:nvSpPr>
        <p:spPr bwMode="auto">
          <a:noFill/>
          <a:ln>
            <a:miter lim="800000"/>
            <a:headEnd/>
            <a:tailEnd/>
          </a:ln>
        </p:spPr>
        <p:txBody>
          <a:bodyPr/>
          <a:lstStyle/>
          <a:p>
            <a:fld id="{DA8EE76B-F7B6-42C8-8DB3-9330348EE9CB}" type="slidenum">
              <a:rPr lang="en-US"/>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smtClean="0"/>
            </a:lvl1pPr>
          </a:lstStyle>
          <a:p>
            <a:pPr>
              <a:defRPr/>
            </a:pPr>
            <a:fld id="{DA55921D-BCC6-444B-903E-98667456CEEC}" type="datetime1">
              <a:rPr lang="en-US" smtClean="0"/>
              <a:pPr>
                <a:defRPr/>
              </a:pPr>
              <a:t>7/2/2015</a:t>
            </a:fld>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smtClean="0"/>
            </a:lvl1pPr>
          </a:lstStyle>
          <a:p>
            <a:pPr>
              <a:defRPr/>
            </a:pPr>
            <a:r>
              <a:rPr lang="en-US"/>
              <a:t>IS 483  RFP/SLA Overview</a:t>
            </a:r>
          </a:p>
        </p:txBody>
      </p:sp>
      <p:sp>
        <p:nvSpPr>
          <p:cNvPr id="19" name="Slide Number Placeholder 28"/>
          <p:cNvSpPr>
            <a:spLocks noGrp="1"/>
          </p:cNvSpPr>
          <p:nvPr>
            <p:ph type="sldNum" sz="quarter" idx="12"/>
          </p:nvPr>
        </p:nvSpPr>
        <p:spPr>
          <a:xfrm>
            <a:off x="8320088" y="1588"/>
            <a:ext cx="747712" cy="365125"/>
          </a:xfrm>
        </p:spPr>
        <p:txBody>
          <a:bodyPr/>
          <a:lstStyle>
            <a:lvl1pPr>
              <a:defRPr smtClean="0">
                <a:solidFill>
                  <a:schemeClr val="bg1"/>
                </a:solidFill>
              </a:defRPr>
            </a:lvl1pPr>
          </a:lstStyle>
          <a:p>
            <a:pPr>
              <a:defRPr/>
            </a:pPr>
            <a:fld id="{9CF0A740-6FB9-490F-B2E1-3016C7A97A5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A0091550-77C5-45E7-9308-8395A2D84588}" type="datetime1">
              <a:rPr lang="en-US" smtClean="0"/>
              <a:pPr>
                <a:defRPr/>
              </a:pPr>
              <a:t>7/2/2015</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6" name="Slide Number Placeholder 22"/>
          <p:cNvSpPr>
            <a:spLocks noGrp="1"/>
          </p:cNvSpPr>
          <p:nvPr>
            <p:ph type="sldNum" sz="quarter" idx="12"/>
          </p:nvPr>
        </p:nvSpPr>
        <p:spPr/>
        <p:txBody>
          <a:bodyPr/>
          <a:lstStyle>
            <a:lvl1pPr>
              <a:defRPr/>
            </a:lvl1pPr>
          </a:lstStyle>
          <a:p>
            <a:pPr>
              <a:defRPr/>
            </a:pPr>
            <a:fld id="{21A5B1D2-0B83-44DB-8D46-1A40B703832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8958DE09-ACE1-42B2-8EBB-F6435E762FA7}" type="datetime1">
              <a:rPr lang="en-US" smtClean="0"/>
              <a:pPr>
                <a:defRPr/>
              </a:pPr>
              <a:t>7/2/2015</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6" name="Slide Number Placeholder 22"/>
          <p:cNvSpPr>
            <a:spLocks noGrp="1"/>
          </p:cNvSpPr>
          <p:nvPr>
            <p:ph type="sldNum" sz="quarter" idx="12"/>
          </p:nvPr>
        </p:nvSpPr>
        <p:spPr/>
        <p:txBody>
          <a:bodyPr/>
          <a:lstStyle>
            <a:lvl1pPr>
              <a:defRPr/>
            </a:lvl1pPr>
          </a:lstStyle>
          <a:p>
            <a:pPr>
              <a:defRPr/>
            </a:pPr>
            <a:fld id="{7E358365-46AC-44CB-A0DA-92DDDA2D3F7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6711B775-84C7-4EF9-9808-5A2465E248F0}" type="datetime1">
              <a:rPr lang="en-US" smtClean="0"/>
              <a:pPr>
                <a:defRPr/>
              </a:pPr>
              <a:t>7/2/2015</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6" name="Slide Number Placeholder 22"/>
          <p:cNvSpPr>
            <a:spLocks noGrp="1"/>
          </p:cNvSpPr>
          <p:nvPr>
            <p:ph type="sldNum" sz="quarter" idx="12"/>
          </p:nvPr>
        </p:nvSpPr>
        <p:spPr/>
        <p:txBody>
          <a:bodyPr/>
          <a:lstStyle>
            <a:lvl1pPr>
              <a:defRPr/>
            </a:lvl1pPr>
          </a:lstStyle>
          <a:p>
            <a:pPr>
              <a:defRPr/>
            </a:pPr>
            <a:fld id="{B4E01D19-9C37-451C-BFB8-200F4D0F34A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13"/>
          <p:cNvSpPr>
            <a:spLocks noGrp="1"/>
          </p:cNvSpPr>
          <p:nvPr>
            <p:ph type="dt" sz="half" idx="10"/>
          </p:nvPr>
        </p:nvSpPr>
        <p:spPr/>
        <p:txBody>
          <a:bodyPr/>
          <a:lstStyle>
            <a:lvl1pPr>
              <a:defRPr/>
            </a:lvl1pPr>
          </a:lstStyle>
          <a:p>
            <a:pPr>
              <a:defRPr/>
            </a:pPr>
            <a:fld id="{DE98BDAF-3DB3-4E42-84FE-7DF8547F560E}" type="datetime1">
              <a:rPr lang="en-US" smtClean="0"/>
              <a:pPr>
                <a:defRPr/>
              </a:pPr>
              <a:t>7/2/2015</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6" name="Slide Number Placeholder 22"/>
          <p:cNvSpPr>
            <a:spLocks noGrp="1"/>
          </p:cNvSpPr>
          <p:nvPr>
            <p:ph type="sldNum" sz="quarter" idx="12"/>
          </p:nvPr>
        </p:nvSpPr>
        <p:spPr/>
        <p:txBody>
          <a:bodyPr/>
          <a:lstStyle>
            <a:lvl1pPr>
              <a:defRPr/>
            </a:lvl1pPr>
          </a:lstStyle>
          <a:p>
            <a:pPr>
              <a:defRPr/>
            </a:pPr>
            <a:fld id="{A2A80929-1018-4258-A3C3-94BE896C14A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98636290-810C-4FC5-9DEF-DE7BB616F0A3}" type="datetime1">
              <a:rPr lang="en-US" smtClean="0"/>
              <a:pPr>
                <a:defRPr/>
              </a:pPr>
              <a:t>7/2/2015</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7" name="Slide Number Placeholder 22"/>
          <p:cNvSpPr>
            <a:spLocks noGrp="1"/>
          </p:cNvSpPr>
          <p:nvPr>
            <p:ph type="sldNum" sz="quarter" idx="12"/>
          </p:nvPr>
        </p:nvSpPr>
        <p:spPr/>
        <p:txBody>
          <a:bodyPr/>
          <a:lstStyle>
            <a:lvl1pPr>
              <a:defRPr/>
            </a:lvl1pPr>
          </a:lstStyle>
          <a:p>
            <a:pPr>
              <a:defRPr/>
            </a:pPr>
            <a:fld id="{138B7C9C-29FC-487D-AE4F-1F366EFA5EF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0B51AF9B-E04E-45D6-A1E9-EFC0984EB631}" type="datetime1">
              <a:rPr lang="en-US" smtClean="0"/>
              <a:pPr>
                <a:defRPr/>
              </a:pPr>
              <a:t>7/2/2015</a:t>
            </a:fld>
            <a:endParaRPr lang="en-US"/>
          </a:p>
        </p:txBody>
      </p:sp>
      <p:sp>
        <p:nvSpPr>
          <p:cNvPr id="8"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9" name="Slide Number Placeholder 22"/>
          <p:cNvSpPr>
            <a:spLocks noGrp="1"/>
          </p:cNvSpPr>
          <p:nvPr>
            <p:ph type="sldNum" sz="quarter" idx="12"/>
          </p:nvPr>
        </p:nvSpPr>
        <p:spPr/>
        <p:txBody>
          <a:bodyPr/>
          <a:lstStyle>
            <a:lvl1pPr>
              <a:defRPr/>
            </a:lvl1pPr>
          </a:lstStyle>
          <a:p>
            <a:pPr>
              <a:defRPr/>
            </a:pPr>
            <a:fld id="{099F6B07-BCE3-447C-939A-A7FD622350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smtClean="0"/>
            </a:lvl1pPr>
          </a:lstStyle>
          <a:p>
            <a:pPr>
              <a:defRPr/>
            </a:pPr>
            <a:fld id="{5586D920-D17E-421F-A3DB-B7D40AF12584}" type="datetime1">
              <a:rPr lang="en-US" smtClean="0"/>
              <a:pPr>
                <a:defRPr/>
              </a:pPr>
              <a:t>7/2/2015</a:t>
            </a:fld>
            <a:endParaRPr lang="en-US"/>
          </a:p>
        </p:txBody>
      </p:sp>
      <p:sp>
        <p:nvSpPr>
          <p:cNvPr id="4" name="Footer Placeholder 3"/>
          <p:cNvSpPr>
            <a:spLocks noGrp="1"/>
          </p:cNvSpPr>
          <p:nvPr>
            <p:ph type="ftr" sz="quarter" idx="11"/>
          </p:nvPr>
        </p:nvSpPr>
        <p:spPr/>
        <p:txBody>
          <a:bodyPr/>
          <a:lstStyle>
            <a:lvl1pPr>
              <a:defRPr smtClean="0"/>
            </a:lvl1pPr>
          </a:lstStyle>
          <a:p>
            <a:pPr>
              <a:defRPr/>
            </a:pPr>
            <a:r>
              <a:rPr lang="en-US"/>
              <a:t>IS 483  RFP/SLA Overview</a:t>
            </a:r>
          </a:p>
        </p:txBody>
      </p:sp>
      <p:sp>
        <p:nvSpPr>
          <p:cNvPr id="5" name="Slide Number Placeholder 4"/>
          <p:cNvSpPr>
            <a:spLocks noGrp="1"/>
          </p:cNvSpPr>
          <p:nvPr>
            <p:ph type="sldNum" sz="quarter" idx="12"/>
          </p:nvPr>
        </p:nvSpPr>
        <p:spPr/>
        <p:txBody>
          <a:bodyPr/>
          <a:lstStyle>
            <a:lvl1pPr>
              <a:defRPr smtClean="0"/>
            </a:lvl1pPr>
          </a:lstStyle>
          <a:p>
            <a:pPr>
              <a:defRPr/>
            </a:pPr>
            <a:fld id="{952B456B-D398-43BE-8AAA-2D50F2640FE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9DB3B2D8-C4DB-4AD2-9449-61A64FE7A93A}" type="datetime1">
              <a:rPr lang="en-US" smtClean="0"/>
              <a:pPr>
                <a:defRPr/>
              </a:pPr>
              <a:t>7/2/2015</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4" name="Slide Number Placeholder 22"/>
          <p:cNvSpPr>
            <a:spLocks noGrp="1"/>
          </p:cNvSpPr>
          <p:nvPr>
            <p:ph type="sldNum" sz="quarter" idx="12"/>
          </p:nvPr>
        </p:nvSpPr>
        <p:spPr/>
        <p:txBody>
          <a:bodyPr/>
          <a:lstStyle>
            <a:lvl1pPr>
              <a:defRPr/>
            </a:lvl1pPr>
          </a:lstStyle>
          <a:p>
            <a:pPr>
              <a:defRPr/>
            </a:pPr>
            <a:fld id="{110F6C39-05B4-4EA3-84CD-A97AF4B0326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CD9C186A-9C9F-4A39-828C-8931B48809E6}" type="datetime1">
              <a:rPr lang="en-US" smtClean="0"/>
              <a:pPr>
                <a:defRPr/>
              </a:pPr>
              <a:t>7/2/2015</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7" name="Slide Number Placeholder 22"/>
          <p:cNvSpPr>
            <a:spLocks noGrp="1"/>
          </p:cNvSpPr>
          <p:nvPr>
            <p:ph type="sldNum" sz="quarter" idx="12"/>
          </p:nvPr>
        </p:nvSpPr>
        <p:spPr/>
        <p:txBody>
          <a:bodyPr/>
          <a:lstStyle>
            <a:lvl1pPr>
              <a:defRPr/>
            </a:lvl1pPr>
          </a:lstStyle>
          <a:p>
            <a:pPr>
              <a:defRPr/>
            </a:pPr>
            <a:fld id="{478F7C2B-6D2B-427F-8C17-01D066E60B8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pPr>
              <a:defRPr/>
            </a:pPr>
            <a:fld id="{B03AF2E5-CDC4-40C8-9C3D-22EEF6983328}" type="datetime1">
              <a:rPr lang="en-US" smtClean="0"/>
              <a:pPr>
                <a:defRPr/>
              </a:pPr>
              <a:t>7/2/2015</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IS 483  RFP/SLA Overview</a:t>
            </a:r>
          </a:p>
        </p:txBody>
      </p:sp>
      <p:sp>
        <p:nvSpPr>
          <p:cNvPr id="7" name="Slide Number Placeholder 22"/>
          <p:cNvSpPr>
            <a:spLocks noGrp="1"/>
          </p:cNvSpPr>
          <p:nvPr>
            <p:ph type="sldNum" sz="quarter" idx="12"/>
          </p:nvPr>
        </p:nvSpPr>
        <p:spPr/>
        <p:txBody>
          <a:bodyPr/>
          <a:lstStyle>
            <a:lvl1pPr>
              <a:defRPr/>
            </a:lvl1pPr>
          </a:lstStyle>
          <a:p>
            <a:pPr>
              <a:defRPr/>
            </a:pPr>
            <a:fld id="{AD1ECD0A-62BB-4D94-87F7-20A1C50DE98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pitchFamily="-107" charset="-128"/>
            </a:endParaRPr>
          </a:p>
        </p:txBody>
      </p:sp>
      <p:sp>
        <p:nvSpPr>
          <p:cNvPr id="2063"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64"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wrap="square" lIns="91440" tIns="45720" rIns="91440" bIns="45720" numCol="1" anchor="t" anchorCtr="0" compatLnSpc="1">
            <a:prstTxWarp prst="textNoShape">
              <a:avLst/>
            </a:prstTxWarp>
          </a:bodyPr>
          <a:lstStyle>
            <a:lvl1pPr>
              <a:defRPr sz="800" smtClean="0">
                <a:solidFill>
                  <a:schemeClr val="accent2"/>
                </a:solidFill>
                <a:latin typeface="Georgia" pitchFamily="-107" charset="0"/>
              </a:defRPr>
            </a:lvl1pPr>
          </a:lstStyle>
          <a:p>
            <a:pPr>
              <a:defRPr/>
            </a:pPr>
            <a:fld id="{D9FAE150-EB65-418F-B401-C039AFCFFE2E}" type="datetime1">
              <a:rPr lang="en-US" smtClean="0"/>
              <a:pPr>
                <a:defRPr/>
              </a:pPr>
              <a:t>7/2/2015</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wrap="square" lIns="91440" tIns="45720" rIns="91440" bIns="45720" numCol="1" anchor="t" anchorCtr="0" compatLnSpc="1">
            <a:prstTxWarp prst="textNoShape">
              <a:avLst/>
            </a:prstTxWarp>
          </a:bodyPr>
          <a:lstStyle>
            <a:lvl1pPr algn="r">
              <a:defRPr sz="800" smtClean="0">
                <a:solidFill>
                  <a:schemeClr val="accent2"/>
                </a:solidFill>
                <a:latin typeface="Georgia" pitchFamily="-107" charset="0"/>
              </a:defRPr>
            </a:lvl1pPr>
          </a:lstStyle>
          <a:p>
            <a:pPr>
              <a:defRPr/>
            </a:pPr>
            <a:r>
              <a:rPr lang="en-US"/>
              <a:t>IS 483  RFP/SLA Overview</a:t>
            </a:r>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smtClean="0">
                <a:solidFill>
                  <a:srgbClr val="FFFFFF"/>
                </a:solidFill>
                <a:latin typeface="Georgia" pitchFamily="-107" charset="0"/>
              </a:defRPr>
            </a:lvl1pPr>
          </a:lstStyle>
          <a:p>
            <a:pPr>
              <a:defRPr/>
            </a:pPr>
            <a:fld id="{54C2AF04-264D-4C28-88CD-7EBEC6882CE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8" r:id="rId1"/>
    <p:sldLayoutId id="2147483819" r:id="rId2"/>
    <p:sldLayoutId id="2147483820" r:id="rId3"/>
    <p:sldLayoutId id="2147483821" r:id="rId4"/>
    <p:sldLayoutId id="2147483822" r:id="rId5"/>
    <p:sldLayoutId id="2147483829" r:id="rId6"/>
    <p:sldLayoutId id="2147483823" r:id="rId7"/>
    <p:sldLayoutId id="2147483824" r:id="rId8"/>
    <p:sldLayoutId id="2147483825" r:id="rId9"/>
    <p:sldLayoutId id="2147483826" r:id="rId10"/>
    <p:sldLayoutId id="2147483827" r:id="rId11"/>
  </p:sldLayoutIdLst>
  <p:hf hdr="0" ftr="0" dt="0"/>
  <p:txStyles>
    <p:titleStyle>
      <a:lvl1pPr algn="l" rtl="0" eaLnBrk="0" fontAlgn="base" hangingPunct="0">
        <a:spcBef>
          <a:spcPct val="0"/>
        </a:spcBef>
        <a:spcAft>
          <a:spcPct val="0"/>
        </a:spcAft>
        <a:defRPr sz="4000" kern="1200">
          <a:solidFill>
            <a:schemeClr val="tx2"/>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5pPr>
      <a:lvl6pPr marL="457200" algn="l" rtl="0" fontAlgn="base">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6pPr>
      <a:lvl7pPr marL="914400" algn="l" rtl="0" fontAlgn="base">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7pPr>
      <a:lvl8pPr marL="1371600" algn="l" rtl="0" fontAlgn="base">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8pPr>
      <a:lvl9pPr marL="1828800" algn="l" rtl="0" fontAlgn="base">
        <a:spcBef>
          <a:spcPct val="0"/>
        </a:spcBef>
        <a:spcAft>
          <a:spcPct val="0"/>
        </a:spcAft>
        <a:defRPr sz="4000">
          <a:solidFill>
            <a:schemeClr val="tx2"/>
          </a:solidFill>
          <a:latin typeface="Trebuchet MS" pitchFamily="-65" charset="0"/>
          <a:ea typeface="ＭＳ Ｐゴシック" pitchFamily="-65" charset="-128"/>
          <a:cs typeface="ＭＳ Ｐゴシック" pitchFamily="-65" charset="-128"/>
        </a:defRPr>
      </a:lvl9pPr>
    </p:titleStyle>
    <p:bodyStyle>
      <a:lvl1pPr marL="365125" indent="-255588" algn="l" rtl="0" eaLnBrk="0" fontAlgn="base" hangingPunct="0">
        <a:spcBef>
          <a:spcPts val="300"/>
        </a:spcBef>
        <a:spcAft>
          <a:spcPct val="0"/>
        </a:spcAft>
        <a:buClr>
          <a:srgbClr val="A04DA3"/>
        </a:buClr>
        <a:buFont typeface="Georgia" pitchFamily="-107" charset="0"/>
        <a:buChar char="•"/>
        <a:defRPr sz="28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26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24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22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20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tags" Target="../tags/tag118.xml"/><Relationship Id="rId39" Type="http://schemas.openxmlformats.org/officeDocument/2006/relationships/tags" Target="../tags/tag131.xml"/><Relationship Id="rId21" Type="http://schemas.openxmlformats.org/officeDocument/2006/relationships/tags" Target="../tags/tag113.xml"/><Relationship Id="rId34" Type="http://schemas.openxmlformats.org/officeDocument/2006/relationships/tags" Target="../tags/tag126.xml"/><Relationship Id="rId42" Type="http://schemas.openxmlformats.org/officeDocument/2006/relationships/tags" Target="../tags/tag134.xml"/><Relationship Id="rId47" Type="http://schemas.openxmlformats.org/officeDocument/2006/relationships/tags" Target="../tags/tag139.xml"/><Relationship Id="rId50" Type="http://schemas.openxmlformats.org/officeDocument/2006/relationships/tags" Target="../tags/tag142.xml"/><Relationship Id="rId55" Type="http://schemas.openxmlformats.org/officeDocument/2006/relationships/tags" Target="../tags/tag147.xml"/><Relationship Id="rId63" Type="http://schemas.openxmlformats.org/officeDocument/2006/relationships/tags" Target="../tags/tag155.xml"/><Relationship Id="rId68" Type="http://schemas.openxmlformats.org/officeDocument/2006/relationships/tags" Target="../tags/tag160.xml"/><Relationship Id="rId76" Type="http://schemas.openxmlformats.org/officeDocument/2006/relationships/tags" Target="../tags/tag168.xml"/><Relationship Id="rId7" Type="http://schemas.openxmlformats.org/officeDocument/2006/relationships/tags" Target="../tags/tag99.xml"/><Relationship Id="rId71" Type="http://schemas.openxmlformats.org/officeDocument/2006/relationships/tags" Target="../tags/tag163.xml"/><Relationship Id="rId2" Type="http://schemas.openxmlformats.org/officeDocument/2006/relationships/tags" Target="../tags/tag94.xml"/><Relationship Id="rId16" Type="http://schemas.openxmlformats.org/officeDocument/2006/relationships/tags" Target="../tags/tag108.xml"/><Relationship Id="rId29" Type="http://schemas.openxmlformats.org/officeDocument/2006/relationships/tags" Target="../tags/tag121.xml"/><Relationship Id="rId11" Type="http://schemas.openxmlformats.org/officeDocument/2006/relationships/tags" Target="../tags/tag103.xml"/><Relationship Id="rId24" Type="http://schemas.openxmlformats.org/officeDocument/2006/relationships/tags" Target="../tags/tag116.xml"/><Relationship Id="rId32" Type="http://schemas.openxmlformats.org/officeDocument/2006/relationships/tags" Target="../tags/tag124.xml"/><Relationship Id="rId37" Type="http://schemas.openxmlformats.org/officeDocument/2006/relationships/tags" Target="../tags/tag129.xml"/><Relationship Id="rId40" Type="http://schemas.openxmlformats.org/officeDocument/2006/relationships/tags" Target="../tags/tag132.xml"/><Relationship Id="rId45" Type="http://schemas.openxmlformats.org/officeDocument/2006/relationships/tags" Target="../tags/tag137.xml"/><Relationship Id="rId53" Type="http://schemas.openxmlformats.org/officeDocument/2006/relationships/tags" Target="../tags/tag145.xml"/><Relationship Id="rId58" Type="http://schemas.openxmlformats.org/officeDocument/2006/relationships/tags" Target="../tags/tag150.xml"/><Relationship Id="rId66" Type="http://schemas.openxmlformats.org/officeDocument/2006/relationships/tags" Target="../tags/tag158.xml"/><Relationship Id="rId74" Type="http://schemas.openxmlformats.org/officeDocument/2006/relationships/tags" Target="../tags/tag166.xml"/><Relationship Id="rId79" Type="http://schemas.openxmlformats.org/officeDocument/2006/relationships/tags" Target="../tags/tag171.xml"/><Relationship Id="rId5" Type="http://schemas.openxmlformats.org/officeDocument/2006/relationships/tags" Target="../tags/tag97.xml"/><Relationship Id="rId61" Type="http://schemas.openxmlformats.org/officeDocument/2006/relationships/tags" Target="../tags/tag153.xml"/><Relationship Id="rId82" Type="http://schemas.openxmlformats.org/officeDocument/2006/relationships/notesSlide" Target="../notesSlides/notesSlide66.xml"/><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tags" Target="../tags/tag123.xml"/><Relationship Id="rId44" Type="http://schemas.openxmlformats.org/officeDocument/2006/relationships/tags" Target="../tags/tag136.xml"/><Relationship Id="rId52" Type="http://schemas.openxmlformats.org/officeDocument/2006/relationships/tags" Target="../tags/tag144.xml"/><Relationship Id="rId60" Type="http://schemas.openxmlformats.org/officeDocument/2006/relationships/tags" Target="../tags/tag152.xml"/><Relationship Id="rId65" Type="http://schemas.openxmlformats.org/officeDocument/2006/relationships/tags" Target="../tags/tag157.xml"/><Relationship Id="rId73" Type="http://schemas.openxmlformats.org/officeDocument/2006/relationships/tags" Target="../tags/tag165.xml"/><Relationship Id="rId78" Type="http://schemas.openxmlformats.org/officeDocument/2006/relationships/tags" Target="../tags/tag170.xml"/><Relationship Id="rId81" Type="http://schemas.openxmlformats.org/officeDocument/2006/relationships/slideLayout" Target="../slideLayouts/slideLayout6.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tags" Target="../tags/tag119.xml"/><Relationship Id="rId30" Type="http://schemas.openxmlformats.org/officeDocument/2006/relationships/tags" Target="../tags/tag122.xml"/><Relationship Id="rId35" Type="http://schemas.openxmlformats.org/officeDocument/2006/relationships/tags" Target="../tags/tag127.xml"/><Relationship Id="rId43" Type="http://schemas.openxmlformats.org/officeDocument/2006/relationships/tags" Target="../tags/tag135.xml"/><Relationship Id="rId48" Type="http://schemas.openxmlformats.org/officeDocument/2006/relationships/tags" Target="../tags/tag140.xml"/><Relationship Id="rId56" Type="http://schemas.openxmlformats.org/officeDocument/2006/relationships/tags" Target="../tags/tag148.xml"/><Relationship Id="rId64" Type="http://schemas.openxmlformats.org/officeDocument/2006/relationships/tags" Target="../tags/tag156.xml"/><Relationship Id="rId69" Type="http://schemas.openxmlformats.org/officeDocument/2006/relationships/tags" Target="../tags/tag161.xml"/><Relationship Id="rId77" Type="http://schemas.openxmlformats.org/officeDocument/2006/relationships/tags" Target="../tags/tag169.xml"/><Relationship Id="rId8" Type="http://schemas.openxmlformats.org/officeDocument/2006/relationships/tags" Target="../tags/tag100.xml"/><Relationship Id="rId51" Type="http://schemas.openxmlformats.org/officeDocument/2006/relationships/tags" Target="../tags/tag143.xml"/><Relationship Id="rId72" Type="http://schemas.openxmlformats.org/officeDocument/2006/relationships/tags" Target="../tags/tag164.xml"/><Relationship Id="rId80" Type="http://schemas.openxmlformats.org/officeDocument/2006/relationships/tags" Target="../tags/tag172.xml"/><Relationship Id="rId3" Type="http://schemas.openxmlformats.org/officeDocument/2006/relationships/tags" Target="../tags/tag95.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33" Type="http://schemas.openxmlformats.org/officeDocument/2006/relationships/tags" Target="../tags/tag125.xml"/><Relationship Id="rId38" Type="http://schemas.openxmlformats.org/officeDocument/2006/relationships/tags" Target="../tags/tag130.xml"/><Relationship Id="rId46" Type="http://schemas.openxmlformats.org/officeDocument/2006/relationships/tags" Target="../tags/tag138.xml"/><Relationship Id="rId59" Type="http://schemas.openxmlformats.org/officeDocument/2006/relationships/tags" Target="../tags/tag151.xml"/><Relationship Id="rId67" Type="http://schemas.openxmlformats.org/officeDocument/2006/relationships/tags" Target="../tags/tag159.xml"/><Relationship Id="rId20" Type="http://schemas.openxmlformats.org/officeDocument/2006/relationships/tags" Target="../tags/tag112.xml"/><Relationship Id="rId41" Type="http://schemas.openxmlformats.org/officeDocument/2006/relationships/tags" Target="../tags/tag133.xml"/><Relationship Id="rId54" Type="http://schemas.openxmlformats.org/officeDocument/2006/relationships/tags" Target="../tags/tag146.xml"/><Relationship Id="rId62" Type="http://schemas.openxmlformats.org/officeDocument/2006/relationships/tags" Target="../tags/tag154.xml"/><Relationship Id="rId70" Type="http://schemas.openxmlformats.org/officeDocument/2006/relationships/tags" Target="../tags/tag162.xml"/><Relationship Id="rId75" Type="http://schemas.openxmlformats.org/officeDocument/2006/relationships/tags" Target="../tags/tag167.xml"/><Relationship Id="rId1" Type="http://schemas.openxmlformats.org/officeDocument/2006/relationships/tags" Target="../tags/tag93.xml"/><Relationship Id="rId6" Type="http://schemas.openxmlformats.org/officeDocument/2006/relationships/tags" Target="../tags/tag98.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tags" Target="../tags/tag120.xml"/><Relationship Id="rId36" Type="http://schemas.openxmlformats.org/officeDocument/2006/relationships/tags" Target="../tags/tag128.xml"/><Relationship Id="rId49" Type="http://schemas.openxmlformats.org/officeDocument/2006/relationships/tags" Target="../tags/tag141.xml"/><Relationship Id="rId57" Type="http://schemas.openxmlformats.org/officeDocument/2006/relationships/tags" Target="../tags/tag1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Microsoft_Word_97_-_2003_Document1.doc"/><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owl.english.purdue.edu/owl/resource/546/1/"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nternettrafficreport.com/details.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xml"/><Relationship Id="rId7" Type="http://schemas.openxmlformats.org/officeDocument/2006/relationships/hyperlink" Target="http://search.barnesandnoble.com/booksearch/isbnInquiry.asp?userid=6Y4DqdAAoJ&amp;isbn=1591392535&amp;itm=1"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6.xml"/><Relationship Id="rId5" Type="http://schemas.openxmlformats.org/officeDocument/2006/relationships/slideLayout" Target="../slideLayouts/slideLayout6.xml"/><Relationship Id="rId4" Type="http://schemas.openxmlformats.org/officeDocument/2006/relationships/tags" Target="../tags/tag4.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www.isaca.org/COBIT5INFO-SEC" TargetMode="External"/><Relationship Id="rId2" Type="http://schemas.openxmlformats.org/officeDocument/2006/relationships/image" Target="../media/image59.gif"/><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9" Type="http://schemas.openxmlformats.org/officeDocument/2006/relationships/tags" Target="../tags/tag48.xml"/><Relationship Id="rId3" Type="http://schemas.openxmlformats.org/officeDocument/2006/relationships/tags" Target="../tags/tag12.xml"/><Relationship Id="rId21" Type="http://schemas.openxmlformats.org/officeDocument/2006/relationships/tags" Target="../tags/tag30.xml"/><Relationship Id="rId34" Type="http://schemas.openxmlformats.org/officeDocument/2006/relationships/tags" Target="../tags/tag43.xml"/><Relationship Id="rId42" Type="http://schemas.openxmlformats.org/officeDocument/2006/relationships/tags" Target="../tags/tag51.xml"/><Relationship Id="rId47" Type="http://schemas.openxmlformats.org/officeDocument/2006/relationships/tags" Target="../tags/tag56.xml"/><Relationship Id="rId50" Type="http://schemas.openxmlformats.org/officeDocument/2006/relationships/tags" Target="../tags/tag59.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tags" Target="../tags/tag42.xml"/><Relationship Id="rId38" Type="http://schemas.openxmlformats.org/officeDocument/2006/relationships/tags" Target="../tags/tag47.xml"/><Relationship Id="rId46" Type="http://schemas.openxmlformats.org/officeDocument/2006/relationships/tags" Target="../tags/tag55.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tags" Target="../tags/tag38.xml"/><Relationship Id="rId41" Type="http://schemas.openxmlformats.org/officeDocument/2006/relationships/tags" Target="../tags/tag50.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37" Type="http://schemas.openxmlformats.org/officeDocument/2006/relationships/tags" Target="../tags/tag46.xml"/><Relationship Id="rId40" Type="http://schemas.openxmlformats.org/officeDocument/2006/relationships/tags" Target="../tags/tag49.xml"/><Relationship Id="rId45" Type="http://schemas.openxmlformats.org/officeDocument/2006/relationships/tags" Target="../tags/tag54.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tags" Target="../tags/tag45.xml"/><Relationship Id="rId49" Type="http://schemas.openxmlformats.org/officeDocument/2006/relationships/tags" Target="../tags/tag58.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tags" Target="../tags/tag40.xml"/><Relationship Id="rId44" Type="http://schemas.openxmlformats.org/officeDocument/2006/relationships/tags" Target="../tags/tag53.xml"/><Relationship Id="rId52" Type="http://schemas.openxmlformats.org/officeDocument/2006/relationships/notesSlide" Target="../notesSlides/notesSlide61.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tags" Target="../tags/tag44.xml"/><Relationship Id="rId43" Type="http://schemas.openxmlformats.org/officeDocument/2006/relationships/tags" Target="../tags/tag52.xml"/><Relationship Id="rId48" Type="http://schemas.openxmlformats.org/officeDocument/2006/relationships/tags" Target="../tags/tag57.xml"/><Relationship Id="rId8" Type="http://schemas.openxmlformats.org/officeDocument/2006/relationships/tags" Target="../tags/tag17.xml"/><Relationship Id="rId5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notesSlide" Target="../notesSlides/notesSlide62.xml"/><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notesSlide" Target="../notesSlides/notesSlide63.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slideLayout" Target="../slideLayouts/slideLayout2.xml"/><Relationship Id="rId2" Type="http://schemas.openxmlformats.org/officeDocument/2006/relationships/tags" Target="../tags/tag64.xml"/><Relationship Id="rId16" Type="http://schemas.openxmlformats.org/officeDocument/2006/relationships/tags" Target="../tags/tag78.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tags" Target="../tags/tag77.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9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slideLayout" Target="../slideLayouts/slideLayout2.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notesSlide" Target="../notesSlides/notesSlide64.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63.png"/><Relationship Id="rId4"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457200" y="2401888"/>
            <a:ext cx="8458200" cy="1470025"/>
          </a:xfrm>
        </p:spPr>
        <p:txBody>
          <a:bodyPr/>
          <a:lstStyle/>
          <a:p>
            <a:pPr eaLnBrk="1" hangingPunct="1"/>
            <a:r>
              <a:rPr lang="en-US" smtClean="0">
                <a:ea typeface="ＭＳ Ｐゴシック" pitchFamily="-107" charset="-128"/>
              </a:rPr>
              <a:t>RFP and SLA</a:t>
            </a:r>
          </a:p>
        </p:txBody>
      </p:sp>
      <p:sp>
        <p:nvSpPr>
          <p:cNvPr id="5123" name="Subtitle 2"/>
          <p:cNvSpPr>
            <a:spLocks noGrp="1"/>
          </p:cNvSpPr>
          <p:nvPr>
            <p:ph type="subTitle" idx="1"/>
          </p:nvPr>
        </p:nvSpPr>
        <p:spPr>
          <a:xfrm>
            <a:off x="457200" y="4419600"/>
            <a:ext cx="4953000" cy="1752600"/>
          </a:xfrm>
        </p:spPr>
        <p:txBody>
          <a:bodyPr/>
          <a:lstStyle/>
          <a:p>
            <a:pPr marL="63500" eaLnBrk="1" hangingPunct="1"/>
            <a:r>
              <a:rPr lang="en-US" dirty="0" smtClean="0">
                <a:ea typeface="ＭＳ Ｐゴシック" pitchFamily="-107" charset="-128"/>
              </a:rPr>
              <a:t>Class 6</a:t>
            </a:r>
          </a:p>
        </p:txBody>
      </p:sp>
      <p:sp>
        <p:nvSpPr>
          <p:cNvPr id="5" name="Slide Number Placeholder 4"/>
          <p:cNvSpPr>
            <a:spLocks noGrp="1"/>
          </p:cNvSpPr>
          <p:nvPr>
            <p:ph type="sldNum" sz="quarter" idx="12"/>
          </p:nvPr>
        </p:nvSpPr>
        <p:spPr/>
        <p:txBody>
          <a:bodyPr/>
          <a:lstStyle/>
          <a:p>
            <a:pPr>
              <a:defRPr/>
            </a:pPr>
            <a:fld id="{9CF0A740-6FB9-490F-B2E1-3016C7A97A5A}"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Request for Information (RFI)</a:t>
            </a:r>
            <a:endParaRPr lang="en-US" dirty="0"/>
          </a:p>
        </p:txBody>
      </p:sp>
      <p:sp>
        <p:nvSpPr>
          <p:cNvPr id="9" name="Content Placeholder 8"/>
          <p:cNvSpPr>
            <a:spLocks noGrp="1"/>
          </p:cNvSpPr>
          <p:nvPr>
            <p:ph idx="1"/>
          </p:nvPr>
        </p:nvSpPr>
        <p:spPr/>
        <p:txBody>
          <a:bodyPr/>
          <a:lstStyle/>
          <a:p>
            <a:r>
              <a:rPr lang="en-US" dirty="0" smtClean="0"/>
              <a:t>Used during Planning Phase</a:t>
            </a:r>
          </a:p>
          <a:p>
            <a:r>
              <a:rPr lang="en-US" dirty="0" smtClean="0"/>
              <a:t>When can’t clearly define product requirements, specification or purchase options</a:t>
            </a:r>
          </a:p>
          <a:p>
            <a:r>
              <a:rPr lang="en-US" dirty="0" smtClean="0"/>
              <a:t>Trying to ID products and services available</a:t>
            </a:r>
          </a:p>
          <a:p>
            <a:r>
              <a:rPr lang="en-US" dirty="0" smtClean="0"/>
              <a:t>Use to collect information about capabilities of suppliers</a:t>
            </a:r>
          </a:p>
          <a:p>
            <a:r>
              <a:rPr lang="en-US" dirty="0" smtClean="0"/>
              <a:t>Be sure that you state a contract will not automatically follow</a:t>
            </a:r>
          </a:p>
        </p:txBody>
      </p:sp>
      <p:sp>
        <p:nvSpPr>
          <p:cNvPr id="7" name="Slide Number Placeholder 6"/>
          <p:cNvSpPr>
            <a:spLocks noGrp="1"/>
          </p:cNvSpPr>
          <p:nvPr>
            <p:ph type="sldNum" sz="quarter" idx="12"/>
          </p:nvPr>
        </p:nvSpPr>
        <p:spPr/>
        <p:txBody>
          <a:bodyPr/>
          <a:lstStyle/>
          <a:p>
            <a:pPr>
              <a:defRPr/>
            </a:pPr>
            <a:fld id="{099F6B07-BCE3-447C-939A-A7FD62235051}" type="slidenum">
              <a:rPr lang="en-US" smtClean="0"/>
              <a:pPr>
                <a:defRPr/>
              </a:pPr>
              <a:t>10</a:t>
            </a:fld>
            <a:endParaRPr lang="en-US"/>
          </a:p>
        </p:txBody>
      </p:sp>
    </p:spTree>
    <p:extLst>
      <p:ext uri="{BB962C8B-B14F-4D97-AF65-F5344CB8AC3E}">
        <p14:creationId xmlns:p14="http://schemas.microsoft.com/office/powerpoint/2010/main" val="418967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custDataLst>
              <p:tags r:id="rId1"/>
            </p:custDataLst>
          </p:nvPr>
        </p:nvSpPr>
        <p:spPr bwMode="auto">
          <a:xfrm>
            <a:off x="152400" y="14288"/>
            <a:ext cx="8153400" cy="519112"/>
          </a:xfrm>
          <a:prstGeom prst="rect">
            <a:avLst/>
          </a:prstGeom>
          <a:noFill/>
          <a:ln w="9525">
            <a:noFill/>
            <a:miter lim="800000"/>
            <a:headEnd/>
            <a:tailEnd/>
          </a:ln>
        </p:spPr>
        <p:txBody>
          <a:bodyPr lIns="45720" rIns="45720">
            <a:spAutoFit/>
          </a:bodyPr>
          <a:lstStyle/>
          <a:p>
            <a:pPr eaLnBrk="1" hangingPunct="1">
              <a:spcBef>
                <a:spcPct val="50000"/>
              </a:spcBef>
            </a:pPr>
            <a:r>
              <a:rPr lang="en-US" sz="2800" b="1" u="none" dirty="0">
                <a:latin typeface="Trade Gothic LT Std" pitchFamily="50" charset="0"/>
              </a:rPr>
              <a:t>Top 3 Governance Performers from Survey </a:t>
            </a:r>
          </a:p>
        </p:txBody>
      </p:sp>
      <p:grpSp>
        <p:nvGrpSpPr>
          <p:cNvPr id="2" name="Group 85"/>
          <p:cNvGrpSpPr>
            <a:grpSpLocks/>
          </p:cNvGrpSpPr>
          <p:nvPr/>
        </p:nvGrpSpPr>
        <p:grpSpPr bwMode="auto">
          <a:xfrm>
            <a:off x="457200" y="990600"/>
            <a:ext cx="8272463" cy="5562600"/>
            <a:chOff x="288" y="576"/>
            <a:chExt cx="5211" cy="3504"/>
          </a:xfrm>
        </p:grpSpPr>
        <p:grpSp>
          <p:nvGrpSpPr>
            <p:cNvPr id="3" name="Group 3"/>
            <p:cNvGrpSpPr>
              <a:grpSpLocks/>
            </p:cNvGrpSpPr>
            <p:nvPr>
              <p:custDataLst>
                <p:tags r:id="rId3"/>
              </p:custDataLst>
            </p:nvPr>
          </p:nvGrpSpPr>
          <p:grpSpPr bwMode="auto">
            <a:xfrm>
              <a:off x="288" y="576"/>
              <a:ext cx="5211" cy="3504"/>
              <a:chOff x="309" y="432"/>
              <a:chExt cx="5211" cy="3504"/>
            </a:xfrm>
          </p:grpSpPr>
          <p:sp>
            <p:nvSpPr>
              <p:cNvPr id="19491" name="Rectangle 4"/>
              <p:cNvSpPr>
                <a:spLocks noChangeArrowheads="1"/>
              </p:cNvSpPr>
              <p:nvPr>
                <p:custDataLst>
                  <p:tags r:id="rId31"/>
                </p:custDataLst>
              </p:nvPr>
            </p:nvSpPr>
            <p:spPr bwMode="auto">
              <a:xfrm>
                <a:off x="1232" y="1081"/>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2" name="Rectangle 5"/>
              <p:cNvSpPr>
                <a:spLocks noChangeArrowheads="1"/>
              </p:cNvSpPr>
              <p:nvPr>
                <p:custDataLst>
                  <p:tags r:id="rId32"/>
                </p:custDataLst>
              </p:nvPr>
            </p:nvSpPr>
            <p:spPr bwMode="auto">
              <a:xfrm>
                <a:off x="1230" y="432"/>
                <a:ext cx="860" cy="644"/>
              </a:xfrm>
              <a:prstGeom prst="rect">
                <a:avLst/>
              </a:prstGeom>
              <a:solidFill>
                <a:srgbClr val="0073AC"/>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 </a:t>
                </a:r>
                <a:br>
                  <a:rPr lang="en-US" sz="1600" b="1" u="none">
                    <a:solidFill>
                      <a:srgbClr val="FDE84B"/>
                    </a:solidFill>
                    <a:latin typeface="Arial" charset="0"/>
                  </a:rPr>
                </a:br>
                <a:r>
                  <a:rPr lang="en-US" sz="1600" b="1" u="none">
                    <a:solidFill>
                      <a:srgbClr val="FDE84B"/>
                    </a:solidFill>
                    <a:latin typeface="Arial" charset="0"/>
                  </a:rPr>
                  <a:t>Principles</a:t>
                </a:r>
                <a:endParaRPr lang="en-US" sz="1600" b="1" u="none">
                  <a:solidFill>
                    <a:srgbClr val="FDE84B"/>
                  </a:solidFill>
                </a:endParaRPr>
              </a:p>
            </p:txBody>
          </p:sp>
          <p:sp>
            <p:nvSpPr>
              <p:cNvPr id="19493" name="Rectangle 6"/>
              <p:cNvSpPr>
                <a:spLocks noChangeArrowheads="1"/>
              </p:cNvSpPr>
              <p:nvPr>
                <p:custDataLst>
                  <p:tags r:id="rId33"/>
                </p:custDataLst>
              </p:nvPr>
            </p:nvSpPr>
            <p:spPr bwMode="auto">
              <a:xfrm>
                <a:off x="1232" y="1485"/>
                <a:ext cx="861"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4" name="Rectangle 7"/>
              <p:cNvSpPr>
                <a:spLocks noChangeArrowheads="1"/>
              </p:cNvSpPr>
              <p:nvPr>
                <p:custDataLst>
                  <p:tags r:id="rId34"/>
                </p:custDataLst>
              </p:nvPr>
            </p:nvSpPr>
            <p:spPr bwMode="auto">
              <a:xfrm>
                <a:off x="1232" y="1890"/>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5" name="Rectangle 8"/>
              <p:cNvSpPr>
                <a:spLocks noChangeArrowheads="1"/>
              </p:cNvSpPr>
              <p:nvPr>
                <p:custDataLst>
                  <p:tags r:id="rId35"/>
                </p:custDataLst>
              </p:nvPr>
            </p:nvSpPr>
            <p:spPr bwMode="auto">
              <a:xfrm>
                <a:off x="1232" y="2294"/>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6" name="Rectangle 9"/>
              <p:cNvSpPr>
                <a:spLocks noChangeArrowheads="1"/>
              </p:cNvSpPr>
              <p:nvPr>
                <p:custDataLst>
                  <p:tags r:id="rId36"/>
                </p:custDataLst>
              </p:nvPr>
            </p:nvSpPr>
            <p:spPr bwMode="auto">
              <a:xfrm>
                <a:off x="1232" y="2693"/>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7" name="Rectangle 10"/>
              <p:cNvSpPr>
                <a:spLocks noChangeArrowheads="1"/>
              </p:cNvSpPr>
              <p:nvPr>
                <p:custDataLst>
                  <p:tags r:id="rId37"/>
                </p:custDataLst>
              </p:nvPr>
            </p:nvSpPr>
            <p:spPr bwMode="auto">
              <a:xfrm>
                <a:off x="2084" y="432"/>
                <a:ext cx="862" cy="644"/>
              </a:xfrm>
              <a:prstGeom prst="rect">
                <a:avLst/>
              </a:prstGeom>
              <a:solidFill>
                <a:srgbClr val="0073AC"/>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br>
                  <a:rPr lang="en-US" sz="1600" b="1" u="none">
                    <a:solidFill>
                      <a:srgbClr val="FDE84B"/>
                    </a:solidFill>
                    <a:latin typeface="Arial" charset="0"/>
                  </a:rPr>
                </a:br>
                <a:r>
                  <a:rPr lang="en-US" sz="1600" b="1" u="none">
                    <a:solidFill>
                      <a:srgbClr val="FDE84B"/>
                    </a:solidFill>
                    <a:latin typeface="Arial" charset="0"/>
                  </a:rPr>
                  <a:t>Architecture</a:t>
                </a:r>
              </a:p>
            </p:txBody>
          </p:sp>
          <p:sp>
            <p:nvSpPr>
              <p:cNvPr id="19498" name="Rectangle 11"/>
              <p:cNvSpPr>
                <a:spLocks noChangeArrowheads="1"/>
              </p:cNvSpPr>
              <p:nvPr>
                <p:custDataLst>
                  <p:tags r:id="rId38"/>
                </p:custDataLst>
              </p:nvPr>
            </p:nvSpPr>
            <p:spPr bwMode="auto">
              <a:xfrm>
                <a:off x="2081" y="1081"/>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499" name="Rectangle 12"/>
              <p:cNvSpPr>
                <a:spLocks noChangeArrowheads="1"/>
              </p:cNvSpPr>
              <p:nvPr>
                <p:custDataLst>
                  <p:tags r:id="rId39"/>
                </p:custDataLst>
              </p:nvPr>
            </p:nvSpPr>
            <p:spPr bwMode="auto">
              <a:xfrm>
                <a:off x="2081" y="1485"/>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0" name="Rectangle 13"/>
              <p:cNvSpPr>
                <a:spLocks noChangeArrowheads="1"/>
              </p:cNvSpPr>
              <p:nvPr>
                <p:custDataLst>
                  <p:tags r:id="rId40"/>
                </p:custDataLst>
              </p:nvPr>
            </p:nvSpPr>
            <p:spPr bwMode="auto">
              <a:xfrm>
                <a:off x="2081" y="1890"/>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1" name="Rectangle 14"/>
              <p:cNvSpPr>
                <a:spLocks noChangeArrowheads="1"/>
              </p:cNvSpPr>
              <p:nvPr>
                <p:custDataLst>
                  <p:tags r:id="rId41"/>
                </p:custDataLst>
              </p:nvPr>
            </p:nvSpPr>
            <p:spPr bwMode="auto">
              <a:xfrm>
                <a:off x="2081" y="2294"/>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2" name="Rectangle 15"/>
              <p:cNvSpPr>
                <a:spLocks noChangeArrowheads="1"/>
              </p:cNvSpPr>
              <p:nvPr>
                <p:custDataLst>
                  <p:tags r:id="rId42"/>
                </p:custDataLst>
              </p:nvPr>
            </p:nvSpPr>
            <p:spPr bwMode="auto">
              <a:xfrm>
                <a:off x="2081" y="2693"/>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3" name="Rectangle 16"/>
              <p:cNvSpPr>
                <a:spLocks noChangeArrowheads="1"/>
              </p:cNvSpPr>
              <p:nvPr>
                <p:custDataLst>
                  <p:tags r:id="rId43"/>
                </p:custDataLst>
              </p:nvPr>
            </p:nvSpPr>
            <p:spPr bwMode="auto">
              <a:xfrm>
                <a:off x="2937" y="432"/>
                <a:ext cx="862" cy="644"/>
              </a:xfrm>
              <a:prstGeom prst="rect">
                <a:avLst/>
              </a:prstGeom>
              <a:solidFill>
                <a:srgbClr val="0073AC"/>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br>
                  <a:rPr lang="en-US" sz="1600" b="1" u="none">
                    <a:solidFill>
                      <a:srgbClr val="FDE84B"/>
                    </a:solidFill>
                    <a:latin typeface="Arial" charset="0"/>
                  </a:rPr>
                </a:br>
                <a:r>
                  <a:rPr lang="en-US" sz="1600" b="1" u="none">
                    <a:solidFill>
                      <a:srgbClr val="FDE84B"/>
                    </a:solidFill>
                    <a:latin typeface="Arial" charset="0"/>
                  </a:rPr>
                  <a:t> Infra- </a:t>
                </a:r>
                <a:br>
                  <a:rPr lang="en-US" sz="1600" b="1" u="none">
                    <a:solidFill>
                      <a:srgbClr val="FDE84B"/>
                    </a:solidFill>
                    <a:latin typeface="Arial" charset="0"/>
                  </a:rPr>
                </a:br>
                <a:r>
                  <a:rPr lang="en-US" sz="1600" b="1" u="none">
                    <a:solidFill>
                      <a:srgbClr val="FDE84B"/>
                    </a:solidFill>
                    <a:latin typeface="Arial" charset="0"/>
                  </a:rPr>
                  <a:t>structure</a:t>
                </a:r>
              </a:p>
              <a:p>
                <a:pPr algn="ctr"/>
                <a:r>
                  <a:rPr lang="en-US" sz="1600" b="1" u="none">
                    <a:solidFill>
                      <a:srgbClr val="FDE84B"/>
                    </a:solidFill>
                    <a:latin typeface="Arial" charset="0"/>
                  </a:rPr>
                  <a:t>Strategies </a:t>
                </a:r>
              </a:p>
            </p:txBody>
          </p:sp>
          <p:sp>
            <p:nvSpPr>
              <p:cNvPr id="19504" name="Rectangle 17"/>
              <p:cNvSpPr>
                <a:spLocks noChangeArrowheads="1"/>
              </p:cNvSpPr>
              <p:nvPr>
                <p:custDataLst>
                  <p:tags r:id="rId44"/>
                </p:custDataLst>
              </p:nvPr>
            </p:nvSpPr>
            <p:spPr bwMode="auto">
              <a:xfrm>
                <a:off x="2937" y="1081"/>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5" name="Rectangle 18"/>
              <p:cNvSpPr>
                <a:spLocks noChangeArrowheads="1"/>
              </p:cNvSpPr>
              <p:nvPr>
                <p:custDataLst>
                  <p:tags r:id="rId45"/>
                </p:custDataLst>
              </p:nvPr>
            </p:nvSpPr>
            <p:spPr bwMode="auto">
              <a:xfrm>
                <a:off x="2937" y="1485"/>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6" name="Rectangle 19"/>
              <p:cNvSpPr>
                <a:spLocks noChangeArrowheads="1"/>
              </p:cNvSpPr>
              <p:nvPr>
                <p:custDataLst>
                  <p:tags r:id="rId46"/>
                </p:custDataLst>
              </p:nvPr>
            </p:nvSpPr>
            <p:spPr bwMode="auto">
              <a:xfrm>
                <a:off x="2937" y="1890"/>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7" name="Rectangle 20"/>
              <p:cNvSpPr>
                <a:spLocks noChangeArrowheads="1"/>
              </p:cNvSpPr>
              <p:nvPr>
                <p:custDataLst>
                  <p:tags r:id="rId47"/>
                </p:custDataLst>
              </p:nvPr>
            </p:nvSpPr>
            <p:spPr bwMode="auto">
              <a:xfrm>
                <a:off x="2937" y="2294"/>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8" name="Rectangle 21"/>
              <p:cNvSpPr>
                <a:spLocks noChangeArrowheads="1"/>
              </p:cNvSpPr>
              <p:nvPr>
                <p:custDataLst>
                  <p:tags r:id="rId48"/>
                </p:custDataLst>
              </p:nvPr>
            </p:nvSpPr>
            <p:spPr bwMode="auto">
              <a:xfrm>
                <a:off x="2937" y="2693"/>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09" name="Rectangle 22"/>
              <p:cNvSpPr>
                <a:spLocks noChangeArrowheads="1"/>
              </p:cNvSpPr>
              <p:nvPr>
                <p:custDataLst>
                  <p:tags r:id="rId49"/>
                </p:custDataLst>
              </p:nvPr>
            </p:nvSpPr>
            <p:spPr bwMode="auto">
              <a:xfrm>
                <a:off x="3798" y="432"/>
                <a:ext cx="862" cy="644"/>
              </a:xfrm>
              <a:prstGeom prst="rect">
                <a:avLst/>
              </a:prstGeom>
              <a:solidFill>
                <a:srgbClr val="0073AC"/>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Business</a:t>
                </a:r>
              </a:p>
              <a:p>
                <a:pPr algn="ctr"/>
                <a:r>
                  <a:rPr lang="en-US" sz="1600" b="1" u="none">
                    <a:solidFill>
                      <a:srgbClr val="FDE84B"/>
                    </a:solidFill>
                    <a:latin typeface="Arial" charset="0"/>
                  </a:rPr>
                  <a:t>Application </a:t>
                </a:r>
                <a:br>
                  <a:rPr lang="en-US" sz="1600" b="1" u="none">
                    <a:solidFill>
                      <a:srgbClr val="FDE84B"/>
                    </a:solidFill>
                    <a:latin typeface="Arial" charset="0"/>
                  </a:rPr>
                </a:br>
                <a:r>
                  <a:rPr lang="en-US" sz="1600" b="1" u="none">
                    <a:solidFill>
                      <a:srgbClr val="FDE84B"/>
                    </a:solidFill>
                    <a:latin typeface="Arial" charset="0"/>
                  </a:rPr>
                  <a:t>Needs</a:t>
                </a:r>
              </a:p>
            </p:txBody>
          </p:sp>
          <p:sp>
            <p:nvSpPr>
              <p:cNvPr id="19510" name="Rectangle 23"/>
              <p:cNvSpPr>
                <a:spLocks noChangeArrowheads="1"/>
              </p:cNvSpPr>
              <p:nvPr>
                <p:custDataLst>
                  <p:tags r:id="rId50"/>
                </p:custDataLst>
              </p:nvPr>
            </p:nvSpPr>
            <p:spPr bwMode="auto">
              <a:xfrm>
                <a:off x="3798" y="1081"/>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1" name="Rectangle 24"/>
              <p:cNvSpPr>
                <a:spLocks noChangeArrowheads="1"/>
              </p:cNvSpPr>
              <p:nvPr>
                <p:custDataLst>
                  <p:tags r:id="rId51"/>
                </p:custDataLst>
              </p:nvPr>
            </p:nvSpPr>
            <p:spPr bwMode="auto">
              <a:xfrm>
                <a:off x="3798" y="1485"/>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2" name="Rectangle 25"/>
              <p:cNvSpPr>
                <a:spLocks noChangeArrowheads="1"/>
              </p:cNvSpPr>
              <p:nvPr>
                <p:custDataLst>
                  <p:tags r:id="rId52"/>
                </p:custDataLst>
              </p:nvPr>
            </p:nvSpPr>
            <p:spPr bwMode="auto">
              <a:xfrm>
                <a:off x="3798" y="1890"/>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3" name="Rectangle 26"/>
              <p:cNvSpPr>
                <a:spLocks noChangeArrowheads="1"/>
              </p:cNvSpPr>
              <p:nvPr>
                <p:custDataLst>
                  <p:tags r:id="rId53"/>
                </p:custDataLst>
              </p:nvPr>
            </p:nvSpPr>
            <p:spPr bwMode="auto">
              <a:xfrm>
                <a:off x="3798" y="2294"/>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4" name="Rectangle 27"/>
              <p:cNvSpPr>
                <a:spLocks noChangeArrowheads="1"/>
              </p:cNvSpPr>
              <p:nvPr>
                <p:custDataLst>
                  <p:tags r:id="rId54"/>
                </p:custDataLst>
              </p:nvPr>
            </p:nvSpPr>
            <p:spPr bwMode="auto">
              <a:xfrm>
                <a:off x="3798" y="2693"/>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5" name="Rectangle 28"/>
              <p:cNvSpPr>
                <a:spLocks noChangeArrowheads="1"/>
              </p:cNvSpPr>
              <p:nvPr>
                <p:custDataLst>
                  <p:tags r:id="rId55"/>
                </p:custDataLst>
              </p:nvPr>
            </p:nvSpPr>
            <p:spPr bwMode="auto">
              <a:xfrm>
                <a:off x="4659" y="432"/>
                <a:ext cx="861" cy="644"/>
              </a:xfrm>
              <a:prstGeom prst="rect">
                <a:avLst/>
              </a:prstGeom>
              <a:solidFill>
                <a:srgbClr val="0073AC"/>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 </a:t>
                </a:r>
                <a:br>
                  <a:rPr lang="en-US" sz="1600" b="1" u="none">
                    <a:solidFill>
                      <a:srgbClr val="FDE84B"/>
                    </a:solidFill>
                    <a:latin typeface="Arial" charset="0"/>
                  </a:rPr>
                </a:br>
                <a:r>
                  <a:rPr lang="en-US" sz="1600" b="1" u="none">
                    <a:solidFill>
                      <a:srgbClr val="FDE84B"/>
                    </a:solidFill>
                    <a:latin typeface="Arial" charset="0"/>
                  </a:rPr>
                  <a:t>Investment</a:t>
                </a:r>
              </a:p>
            </p:txBody>
          </p:sp>
          <p:sp>
            <p:nvSpPr>
              <p:cNvPr id="19516" name="Rectangle 29"/>
              <p:cNvSpPr>
                <a:spLocks noChangeArrowheads="1"/>
              </p:cNvSpPr>
              <p:nvPr>
                <p:custDataLst>
                  <p:tags r:id="rId56"/>
                </p:custDataLst>
              </p:nvPr>
            </p:nvSpPr>
            <p:spPr bwMode="auto">
              <a:xfrm>
                <a:off x="4659" y="1081"/>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7" name="Rectangle 30"/>
              <p:cNvSpPr>
                <a:spLocks noChangeArrowheads="1"/>
              </p:cNvSpPr>
              <p:nvPr>
                <p:custDataLst>
                  <p:tags r:id="rId57"/>
                </p:custDataLst>
              </p:nvPr>
            </p:nvSpPr>
            <p:spPr bwMode="auto">
              <a:xfrm>
                <a:off x="4659" y="1485"/>
                <a:ext cx="861"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8" name="Rectangle 31"/>
              <p:cNvSpPr>
                <a:spLocks noChangeArrowheads="1"/>
              </p:cNvSpPr>
              <p:nvPr>
                <p:custDataLst>
                  <p:tags r:id="rId58"/>
                </p:custDataLst>
              </p:nvPr>
            </p:nvSpPr>
            <p:spPr bwMode="auto">
              <a:xfrm>
                <a:off x="4659" y="1890"/>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19" name="Rectangle 32"/>
              <p:cNvSpPr>
                <a:spLocks noChangeArrowheads="1"/>
              </p:cNvSpPr>
              <p:nvPr>
                <p:custDataLst>
                  <p:tags r:id="rId59"/>
                </p:custDataLst>
              </p:nvPr>
            </p:nvSpPr>
            <p:spPr bwMode="auto">
              <a:xfrm>
                <a:off x="4659" y="2294"/>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20" name="Rectangle 33"/>
              <p:cNvSpPr>
                <a:spLocks noChangeArrowheads="1"/>
              </p:cNvSpPr>
              <p:nvPr>
                <p:custDataLst>
                  <p:tags r:id="rId60"/>
                </p:custDataLst>
              </p:nvPr>
            </p:nvSpPr>
            <p:spPr bwMode="auto">
              <a:xfrm>
                <a:off x="4659" y="2693"/>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21" name="Rectangle 34"/>
              <p:cNvSpPr>
                <a:spLocks noChangeArrowheads="1"/>
              </p:cNvSpPr>
              <p:nvPr>
                <p:custDataLst>
                  <p:tags r:id="rId61"/>
                </p:custDataLst>
              </p:nvPr>
            </p:nvSpPr>
            <p:spPr bwMode="auto">
              <a:xfrm>
                <a:off x="318" y="1081"/>
                <a:ext cx="908" cy="404"/>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Business</a:t>
                </a:r>
              </a:p>
              <a:p>
                <a:pPr algn="ctr"/>
                <a:r>
                  <a:rPr lang="en-US" sz="1600" b="1" u="none">
                    <a:solidFill>
                      <a:srgbClr val="FDE84B"/>
                    </a:solidFill>
                    <a:latin typeface="Arial" charset="0"/>
                  </a:rPr>
                  <a:t>Monarchy</a:t>
                </a:r>
              </a:p>
            </p:txBody>
          </p:sp>
          <p:sp>
            <p:nvSpPr>
              <p:cNvPr id="19522" name="Rectangle 35"/>
              <p:cNvSpPr>
                <a:spLocks noChangeArrowheads="1"/>
              </p:cNvSpPr>
              <p:nvPr>
                <p:custDataLst>
                  <p:tags r:id="rId62"/>
                </p:custDataLst>
              </p:nvPr>
            </p:nvSpPr>
            <p:spPr bwMode="auto">
              <a:xfrm>
                <a:off x="318" y="1485"/>
                <a:ext cx="908" cy="405"/>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p>
              <a:p>
                <a:pPr algn="ctr"/>
                <a:r>
                  <a:rPr lang="en-US" sz="1600" b="1" u="none">
                    <a:solidFill>
                      <a:srgbClr val="FDE84B"/>
                    </a:solidFill>
                    <a:latin typeface="Arial" charset="0"/>
                  </a:rPr>
                  <a:t>Monarchy</a:t>
                </a:r>
              </a:p>
            </p:txBody>
          </p:sp>
          <p:sp>
            <p:nvSpPr>
              <p:cNvPr id="19523" name="Rectangle 36"/>
              <p:cNvSpPr>
                <a:spLocks noChangeArrowheads="1"/>
              </p:cNvSpPr>
              <p:nvPr>
                <p:custDataLst>
                  <p:tags r:id="rId63"/>
                </p:custDataLst>
              </p:nvPr>
            </p:nvSpPr>
            <p:spPr bwMode="auto">
              <a:xfrm>
                <a:off x="318" y="1890"/>
                <a:ext cx="908" cy="404"/>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Feudal</a:t>
                </a:r>
              </a:p>
            </p:txBody>
          </p:sp>
          <p:sp>
            <p:nvSpPr>
              <p:cNvPr id="19524" name="Rectangle 37"/>
              <p:cNvSpPr>
                <a:spLocks noChangeArrowheads="1"/>
              </p:cNvSpPr>
              <p:nvPr>
                <p:custDataLst>
                  <p:tags r:id="rId64"/>
                </p:custDataLst>
              </p:nvPr>
            </p:nvSpPr>
            <p:spPr bwMode="auto">
              <a:xfrm>
                <a:off x="318" y="2294"/>
                <a:ext cx="908" cy="404"/>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Federal</a:t>
                </a:r>
              </a:p>
            </p:txBody>
          </p:sp>
          <p:sp>
            <p:nvSpPr>
              <p:cNvPr id="19525" name="Rectangle 38"/>
              <p:cNvSpPr>
                <a:spLocks noChangeArrowheads="1"/>
              </p:cNvSpPr>
              <p:nvPr>
                <p:custDataLst>
                  <p:tags r:id="rId65"/>
                </p:custDataLst>
              </p:nvPr>
            </p:nvSpPr>
            <p:spPr bwMode="auto">
              <a:xfrm>
                <a:off x="318" y="2693"/>
                <a:ext cx="908" cy="404"/>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Duopoly</a:t>
                </a:r>
              </a:p>
            </p:txBody>
          </p:sp>
          <p:sp>
            <p:nvSpPr>
              <p:cNvPr id="19526" name="Rectangle 39"/>
              <p:cNvSpPr>
                <a:spLocks noChangeArrowheads="1"/>
              </p:cNvSpPr>
              <p:nvPr>
                <p:custDataLst>
                  <p:tags r:id="rId66"/>
                </p:custDataLst>
              </p:nvPr>
            </p:nvSpPr>
            <p:spPr bwMode="auto">
              <a:xfrm>
                <a:off x="1232" y="3092"/>
                <a:ext cx="861"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27" name="Rectangle 40"/>
              <p:cNvSpPr>
                <a:spLocks noChangeArrowheads="1"/>
              </p:cNvSpPr>
              <p:nvPr>
                <p:custDataLst>
                  <p:tags r:id="rId67"/>
                </p:custDataLst>
              </p:nvPr>
            </p:nvSpPr>
            <p:spPr bwMode="auto">
              <a:xfrm>
                <a:off x="2081" y="3092"/>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28" name="Rectangle 41"/>
              <p:cNvSpPr>
                <a:spLocks noChangeArrowheads="1"/>
              </p:cNvSpPr>
              <p:nvPr>
                <p:custDataLst>
                  <p:tags r:id="rId68"/>
                </p:custDataLst>
              </p:nvPr>
            </p:nvSpPr>
            <p:spPr bwMode="auto">
              <a:xfrm>
                <a:off x="2937" y="3092"/>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29" name="Rectangle 42"/>
              <p:cNvSpPr>
                <a:spLocks noChangeArrowheads="1"/>
              </p:cNvSpPr>
              <p:nvPr>
                <p:custDataLst>
                  <p:tags r:id="rId69"/>
                </p:custDataLst>
              </p:nvPr>
            </p:nvSpPr>
            <p:spPr bwMode="auto">
              <a:xfrm>
                <a:off x="3798" y="3092"/>
                <a:ext cx="863"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0" name="Rectangle 43"/>
              <p:cNvSpPr>
                <a:spLocks noChangeArrowheads="1"/>
              </p:cNvSpPr>
              <p:nvPr>
                <p:custDataLst>
                  <p:tags r:id="rId70"/>
                </p:custDataLst>
              </p:nvPr>
            </p:nvSpPr>
            <p:spPr bwMode="auto">
              <a:xfrm>
                <a:off x="4659" y="3092"/>
                <a:ext cx="861" cy="405"/>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1" name="Rectangle 44"/>
              <p:cNvSpPr>
                <a:spLocks noChangeArrowheads="1"/>
              </p:cNvSpPr>
              <p:nvPr>
                <p:custDataLst>
                  <p:tags r:id="rId71"/>
                </p:custDataLst>
              </p:nvPr>
            </p:nvSpPr>
            <p:spPr bwMode="auto">
              <a:xfrm>
                <a:off x="318" y="3092"/>
                <a:ext cx="908" cy="405"/>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Anarchy</a:t>
                </a:r>
              </a:p>
            </p:txBody>
          </p:sp>
          <p:sp>
            <p:nvSpPr>
              <p:cNvPr id="19532" name="Rectangle 45"/>
              <p:cNvSpPr>
                <a:spLocks noChangeArrowheads="1"/>
              </p:cNvSpPr>
              <p:nvPr>
                <p:custDataLst>
                  <p:tags r:id="rId72"/>
                </p:custDataLst>
              </p:nvPr>
            </p:nvSpPr>
            <p:spPr bwMode="auto">
              <a:xfrm>
                <a:off x="1232" y="3492"/>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3" name="Rectangle 46"/>
              <p:cNvSpPr>
                <a:spLocks noChangeArrowheads="1"/>
              </p:cNvSpPr>
              <p:nvPr>
                <p:custDataLst>
                  <p:tags r:id="rId73"/>
                </p:custDataLst>
              </p:nvPr>
            </p:nvSpPr>
            <p:spPr bwMode="auto">
              <a:xfrm>
                <a:off x="2081" y="3492"/>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4" name="Rectangle 47"/>
              <p:cNvSpPr>
                <a:spLocks noChangeArrowheads="1"/>
              </p:cNvSpPr>
              <p:nvPr>
                <p:custDataLst>
                  <p:tags r:id="rId74"/>
                </p:custDataLst>
              </p:nvPr>
            </p:nvSpPr>
            <p:spPr bwMode="auto">
              <a:xfrm>
                <a:off x="2937" y="3492"/>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5" name="Rectangle 48"/>
              <p:cNvSpPr>
                <a:spLocks noChangeArrowheads="1"/>
              </p:cNvSpPr>
              <p:nvPr>
                <p:custDataLst>
                  <p:tags r:id="rId75"/>
                </p:custDataLst>
              </p:nvPr>
            </p:nvSpPr>
            <p:spPr bwMode="auto">
              <a:xfrm>
                <a:off x="3798" y="3492"/>
                <a:ext cx="863"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6" name="Rectangle 49"/>
              <p:cNvSpPr>
                <a:spLocks noChangeArrowheads="1"/>
              </p:cNvSpPr>
              <p:nvPr>
                <p:custDataLst>
                  <p:tags r:id="rId76"/>
                </p:custDataLst>
              </p:nvPr>
            </p:nvSpPr>
            <p:spPr bwMode="auto">
              <a:xfrm>
                <a:off x="4659" y="3492"/>
                <a:ext cx="861" cy="404"/>
              </a:xfrm>
              <a:prstGeom prst="rect">
                <a:avLst/>
              </a:prstGeom>
              <a:solidFill>
                <a:srgbClr val="FDE84B"/>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9537" name="Rectangle 50"/>
              <p:cNvSpPr>
                <a:spLocks noChangeArrowheads="1"/>
              </p:cNvSpPr>
              <p:nvPr>
                <p:custDataLst>
                  <p:tags r:id="rId77"/>
                </p:custDataLst>
              </p:nvPr>
            </p:nvSpPr>
            <p:spPr bwMode="auto">
              <a:xfrm>
                <a:off x="318" y="3492"/>
                <a:ext cx="908" cy="404"/>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Don’t Know</a:t>
                </a:r>
              </a:p>
            </p:txBody>
          </p:sp>
          <p:sp>
            <p:nvSpPr>
              <p:cNvPr id="19538" name="Text Box 51"/>
              <p:cNvSpPr txBox="1">
                <a:spLocks noChangeArrowheads="1"/>
              </p:cNvSpPr>
              <p:nvPr>
                <p:custDataLst>
                  <p:tags r:id="rId78"/>
                </p:custDataLst>
              </p:nvPr>
            </p:nvSpPr>
            <p:spPr bwMode="auto">
              <a:xfrm>
                <a:off x="2341" y="869"/>
                <a:ext cx="1358" cy="3067"/>
              </a:xfrm>
              <a:prstGeom prst="rect">
                <a:avLst/>
              </a:prstGeom>
              <a:noFill/>
              <a:ln w="19050" algn="ctr">
                <a:noFill/>
                <a:miter lim="800000"/>
                <a:headEnd/>
                <a:tailEnd/>
              </a:ln>
            </p:spPr>
            <p:txBody>
              <a:bodyPr wrap="none" anchor="ctr"/>
              <a:lstStyle/>
              <a:p>
                <a:pPr algn="ctr"/>
                <a:endParaRPr lang="en-GB" sz="26000" b="1" u="none">
                  <a:latin typeface="Arial Narrow" pitchFamily="34" charset="0"/>
                </a:endParaRPr>
              </a:p>
            </p:txBody>
          </p:sp>
          <p:grpSp>
            <p:nvGrpSpPr>
              <p:cNvPr id="4" name="Group 52"/>
              <p:cNvGrpSpPr>
                <a:grpSpLocks/>
              </p:cNvGrpSpPr>
              <p:nvPr/>
            </p:nvGrpSpPr>
            <p:grpSpPr bwMode="auto">
              <a:xfrm>
                <a:off x="309" y="432"/>
                <a:ext cx="921" cy="648"/>
                <a:chOff x="309" y="432"/>
                <a:chExt cx="924" cy="648"/>
              </a:xfrm>
            </p:grpSpPr>
            <p:sp>
              <p:nvSpPr>
                <p:cNvPr id="19540" name="AutoShape 53"/>
                <p:cNvSpPr>
                  <a:spLocks noChangeArrowheads="1"/>
                </p:cNvSpPr>
                <p:nvPr>
                  <p:custDataLst>
                    <p:tags r:id="rId79"/>
                  </p:custDataLst>
                </p:nvPr>
              </p:nvSpPr>
              <p:spPr bwMode="auto">
                <a:xfrm flipH="1" flipV="1">
                  <a:off x="309" y="432"/>
                  <a:ext cx="918" cy="648"/>
                </a:xfrm>
                <a:prstGeom prst="rtTriangle">
                  <a:avLst/>
                </a:prstGeom>
                <a:solidFill>
                  <a:srgbClr val="0073AC"/>
                </a:solidFill>
                <a:ln w="19050">
                  <a:solidFill>
                    <a:schemeClr val="tx1"/>
                  </a:solidFill>
                  <a:miter lim="800000"/>
                  <a:headEnd/>
                  <a:tailEnd/>
                </a:ln>
              </p:spPr>
              <p:txBody>
                <a:bodyPr rot="10800000" wrap="none" lIns="9144" tIns="18288" rIns="0" bIns="18288"/>
                <a:lstStyle/>
                <a:p>
                  <a:pPr algn="r"/>
                  <a:r>
                    <a:rPr lang="en-US" sz="1700" b="1" u="none">
                      <a:solidFill>
                        <a:srgbClr val="FDE84B"/>
                      </a:solidFill>
                      <a:latin typeface="Arial" charset="0"/>
                    </a:rPr>
                    <a:t>Domain</a:t>
                  </a:r>
                </a:p>
              </p:txBody>
            </p:sp>
            <p:sp>
              <p:nvSpPr>
                <p:cNvPr id="19541" name="AutoShape 54"/>
                <p:cNvSpPr>
                  <a:spLocks noChangeArrowheads="1"/>
                </p:cNvSpPr>
                <p:nvPr>
                  <p:custDataLst>
                    <p:tags r:id="rId80"/>
                  </p:custDataLst>
                </p:nvPr>
              </p:nvSpPr>
              <p:spPr bwMode="auto">
                <a:xfrm>
                  <a:off x="321" y="432"/>
                  <a:ext cx="912" cy="648"/>
                </a:xfrm>
                <a:prstGeom prst="rtTriangle">
                  <a:avLst/>
                </a:prstGeom>
                <a:solidFill>
                  <a:srgbClr val="660066"/>
                </a:solidFill>
                <a:ln w="19050">
                  <a:solidFill>
                    <a:schemeClr val="tx1"/>
                  </a:solidFill>
                  <a:miter lim="800000"/>
                  <a:headEnd/>
                  <a:tailEnd/>
                </a:ln>
              </p:spPr>
              <p:txBody>
                <a:bodyPr wrap="none" anchor="ctr"/>
                <a:lstStyle/>
                <a:p>
                  <a:r>
                    <a:rPr lang="en-US" sz="1700" b="1" u="none">
                      <a:solidFill>
                        <a:srgbClr val="FDE84B"/>
                      </a:solidFill>
                      <a:latin typeface="Arial" charset="0"/>
                    </a:rPr>
                    <a:t>Style</a:t>
                  </a:r>
                  <a:endParaRPr lang="en-US" sz="2800" b="1" u="none">
                    <a:latin typeface="Arial" charset="0"/>
                  </a:endParaRPr>
                </a:p>
              </p:txBody>
            </p:sp>
          </p:grpSp>
        </p:grpSp>
        <p:sp>
          <p:nvSpPr>
            <p:cNvPr id="16439" name="Oval 55"/>
            <p:cNvSpPr>
              <a:spLocks noChangeArrowheads="1"/>
            </p:cNvSpPr>
            <p:nvPr>
              <p:custDataLst>
                <p:tags r:id="rId4"/>
              </p:custDataLst>
            </p:nvPr>
          </p:nvSpPr>
          <p:spPr bwMode="auto">
            <a:xfrm>
              <a:off x="1280" y="2944"/>
              <a:ext cx="261" cy="261"/>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1</a:t>
              </a:r>
            </a:p>
          </p:txBody>
        </p:sp>
        <p:sp>
          <p:nvSpPr>
            <p:cNvPr id="16440" name="Oval 56"/>
            <p:cNvSpPr>
              <a:spLocks noChangeArrowheads="1"/>
            </p:cNvSpPr>
            <p:nvPr>
              <p:custDataLst>
                <p:tags r:id="rId5"/>
              </p:custDataLst>
            </p:nvPr>
          </p:nvSpPr>
          <p:spPr bwMode="auto">
            <a:xfrm>
              <a:off x="4760" y="2919"/>
              <a:ext cx="261" cy="261"/>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1</a:t>
              </a:r>
            </a:p>
          </p:txBody>
        </p:sp>
        <p:sp>
          <p:nvSpPr>
            <p:cNvPr id="19466" name="Oval 57"/>
            <p:cNvSpPr>
              <a:spLocks noChangeArrowheads="1"/>
            </p:cNvSpPr>
            <p:nvPr>
              <p:custDataLst>
                <p:tags r:id="rId6"/>
              </p:custDataLst>
            </p:nvPr>
          </p:nvSpPr>
          <p:spPr bwMode="auto">
            <a:xfrm>
              <a:off x="3892" y="2948"/>
              <a:ext cx="261" cy="261"/>
            </a:xfrm>
            <a:prstGeom prst="ellipse">
              <a:avLst/>
            </a:prstGeom>
            <a:gradFill rotWithShape="1">
              <a:gsLst>
                <a:gs pos="0">
                  <a:srgbClr val="9900CC"/>
                </a:gs>
                <a:gs pos="100000">
                  <a:srgbClr val="47005E"/>
                </a:gs>
              </a:gsLst>
              <a:lin ang="5400000" scaled="1"/>
            </a:gradFill>
            <a:ln w="9525">
              <a:solidFill>
                <a:schemeClr val="tx1"/>
              </a:solidFill>
              <a:round/>
              <a:headEnd/>
              <a:tailEnd/>
            </a:ln>
          </p:spPr>
          <p:txBody>
            <a:bodyPr wrap="none" anchor="ctr"/>
            <a:lstStyle/>
            <a:p>
              <a:pPr algn="ctr"/>
              <a:r>
                <a:rPr lang="en-US" sz="1600" u="none">
                  <a:solidFill>
                    <a:schemeClr val="bg1"/>
                  </a:solidFill>
                  <a:latin typeface="Verdana" pitchFamily="34" charset="0"/>
                </a:rPr>
                <a:t>2</a:t>
              </a:r>
            </a:p>
          </p:txBody>
        </p:sp>
        <p:sp>
          <p:nvSpPr>
            <p:cNvPr id="16442" name="Oval 58"/>
            <p:cNvSpPr>
              <a:spLocks noChangeArrowheads="1"/>
            </p:cNvSpPr>
            <p:nvPr>
              <p:custDataLst>
                <p:tags r:id="rId7"/>
              </p:custDataLst>
            </p:nvPr>
          </p:nvSpPr>
          <p:spPr bwMode="auto">
            <a:xfrm>
              <a:off x="4249" y="2553"/>
              <a:ext cx="261" cy="261"/>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3</a:t>
              </a:r>
            </a:p>
          </p:txBody>
        </p:sp>
        <p:sp>
          <p:nvSpPr>
            <p:cNvPr id="16443" name="Oval 59"/>
            <p:cNvSpPr>
              <a:spLocks noChangeArrowheads="1"/>
            </p:cNvSpPr>
            <p:nvPr>
              <p:custDataLst>
                <p:tags r:id="rId8"/>
              </p:custDataLst>
            </p:nvPr>
          </p:nvSpPr>
          <p:spPr bwMode="auto">
            <a:xfrm>
              <a:off x="3890" y="2552"/>
              <a:ext cx="261" cy="261"/>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1</a:t>
              </a:r>
            </a:p>
          </p:txBody>
        </p:sp>
        <p:sp>
          <p:nvSpPr>
            <p:cNvPr id="16444" name="Oval 60"/>
            <p:cNvSpPr>
              <a:spLocks noChangeArrowheads="1"/>
            </p:cNvSpPr>
            <p:nvPr>
              <p:custDataLst>
                <p:tags r:id="rId9"/>
              </p:custDataLst>
            </p:nvPr>
          </p:nvSpPr>
          <p:spPr bwMode="auto">
            <a:xfrm>
              <a:off x="3446" y="1696"/>
              <a:ext cx="261" cy="261"/>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1</a:t>
              </a:r>
            </a:p>
          </p:txBody>
        </p:sp>
        <p:sp>
          <p:nvSpPr>
            <p:cNvPr id="19470" name="Oval 61"/>
            <p:cNvSpPr>
              <a:spLocks noChangeArrowheads="1"/>
            </p:cNvSpPr>
            <p:nvPr>
              <p:custDataLst>
                <p:tags r:id="rId10"/>
              </p:custDataLst>
            </p:nvPr>
          </p:nvSpPr>
          <p:spPr bwMode="auto">
            <a:xfrm>
              <a:off x="3045" y="1792"/>
              <a:ext cx="261" cy="261"/>
            </a:xfrm>
            <a:prstGeom prst="ellipse">
              <a:avLst/>
            </a:prstGeom>
            <a:gradFill rotWithShape="1">
              <a:gsLst>
                <a:gs pos="0">
                  <a:srgbClr val="9900CC"/>
                </a:gs>
                <a:gs pos="100000">
                  <a:srgbClr val="47005E"/>
                </a:gs>
              </a:gsLst>
              <a:lin ang="5400000" scaled="1"/>
            </a:gradFill>
            <a:ln w="9525">
              <a:solidFill>
                <a:schemeClr val="tx1"/>
              </a:solidFill>
              <a:round/>
              <a:headEnd/>
              <a:tailEnd/>
            </a:ln>
          </p:spPr>
          <p:txBody>
            <a:bodyPr wrap="none" anchor="ctr"/>
            <a:lstStyle/>
            <a:p>
              <a:pPr algn="ctr"/>
              <a:r>
                <a:rPr lang="en-US" sz="1600" u="none">
                  <a:solidFill>
                    <a:schemeClr val="bg1"/>
                  </a:solidFill>
                  <a:latin typeface="Verdana" pitchFamily="34" charset="0"/>
                </a:rPr>
                <a:t>2</a:t>
              </a:r>
            </a:p>
          </p:txBody>
        </p:sp>
        <p:sp>
          <p:nvSpPr>
            <p:cNvPr id="19471" name="Oval 62"/>
            <p:cNvSpPr>
              <a:spLocks noChangeArrowheads="1"/>
            </p:cNvSpPr>
            <p:nvPr>
              <p:custDataLst>
                <p:tags r:id="rId11"/>
              </p:custDataLst>
            </p:nvPr>
          </p:nvSpPr>
          <p:spPr bwMode="auto">
            <a:xfrm>
              <a:off x="2559" y="1791"/>
              <a:ext cx="261" cy="261"/>
            </a:xfrm>
            <a:prstGeom prst="ellipse">
              <a:avLst/>
            </a:prstGeom>
            <a:gradFill rotWithShape="1">
              <a:gsLst>
                <a:gs pos="0">
                  <a:srgbClr val="9900CC"/>
                </a:gs>
                <a:gs pos="100000">
                  <a:srgbClr val="47005E"/>
                </a:gs>
              </a:gsLst>
              <a:lin ang="5400000" scaled="1"/>
            </a:gradFill>
            <a:ln w="9525">
              <a:solidFill>
                <a:schemeClr val="tx1"/>
              </a:solidFill>
              <a:round/>
              <a:headEnd/>
              <a:tailEnd/>
            </a:ln>
          </p:spPr>
          <p:txBody>
            <a:bodyPr wrap="none" anchor="ctr"/>
            <a:lstStyle/>
            <a:p>
              <a:pPr algn="ctr"/>
              <a:r>
                <a:rPr lang="en-US" sz="1600" u="none">
                  <a:solidFill>
                    <a:schemeClr val="bg1"/>
                  </a:solidFill>
                  <a:latin typeface="Verdana" pitchFamily="34" charset="0"/>
                </a:rPr>
                <a:t>2</a:t>
              </a:r>
            </a:p>
          </p:txBody>
        </p:sp>
        <p:sp>
          <p:nvSpPr>
            <p:cNvPr id="16447" name="Oval 63"/>
            <p:cNvSpPr>
              <a:spLocks noChangeArrowheads="1"/>
            </p:cNvSpPr>
            <p:nvPr>
              <p:custDataLst>
                <p:tags r:id="rId12"/>
              </p:custDataLst>
            </p:nvPr>
          </p:nvSpPr>
          <p:spPr bwMode="auto">
            <a:xfrm>
              <a:off x="2147" y="1693"/>
              <a:ext cx="261" cy="261"/>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1</a:t>
              </a:r>
            </a:p>
          </p:txBody>
        </p:sp>
        <p:sp>
          <p:nvSpPr>
            <p:cNvPr id="16448" name="Oval 64"/>
            <p:cNvSpPr>
              <a:spLocks noChangeArrowheads="1"/>
            </p:cNvSpPr>
            <p:nvPr>
              <p:custDataLst>
                <p:tags r:id="rId13"/>
              </p:custDataLst>
            </p:nvPr>
          </p:nvSpPr>
          <p:spPr bwMode="auto">
            <a:xfrm>
              <a:off x="5098" y="1340"/>
              <a:ext cx="261" cy="261"/>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3</a:t>
              </a:r>
            </a:p>
          </p:txBody>
        </p:sp>
        <p:sp>
          <p:nvSpPr>
            <p:cNvPr id="19474" name="Oval 65"/>
            <p:cNvSpPr>
              <a:spLocks noChangeArrowheads="1"/>
            </p:cNvSpPr>
            <p:nvPr>
              <p:custDataLst>
                <p:tags r:id="rId14"/>
              </p:custDataLst>
            </p:nvPr>
          </p:nvSpPr>
          <p:spPr bwMode="auto">
            <a:xfrm>
              <a:off x="4775" y="1339"/>
              <a:ext cx="261" cy="261"/>
            </a:xfrm>
            <a:prstGeom prst="ellipse">
              <a:avLst/>
            </a:prstGeom>
            <a:gradFill rotWithShape="1">
              <a:gsLst>
                <a:gs pos="0">
                  <a:srgbClr val="9900CC"/>
                </a:gs>
                <a:gs pos="100000">
                  <a:srgbClr val="47005E"/>
                </a:gs>
              </a:gsLst>
              <a:lin ang="5400000" scaled="1"/>
            </a:gradFill>
            <a:ln w="9525">
              <a:solidFill>
                <a:schemeClr val="tx1"/>
              </a:solidFill>
              <a:round/>
              <a:headEnd/>
              <a:tailEnd/>
            </a:ln>
          </p:spPr>
          <p:txBody>
            <a:bodyPr wrap="none" anchor="ctr"/>
            <a:lstStyle/>
            <a:p>
              <a:pPr algn="ctr"/>
              <a:r>
                <a:rPr lang="en-US" sz="1600" u="none">
                  <a:solidFill>
                    <a:schemeClr val="bg1"/>
                  </a:solidFill>
                  <a:latin typeface="Verdana" pitchFamily="34" charset="0"/>
                </a:rPr>
                <a:t>2</a:t>
              </a:r>
            </a:p>
          </p:txBody>
        </p:sp>
        <p:sp>
          <p:nvSpPr>
            <p:cNvPr id="16450" name="Oval 66"/>
            <p:cNvSpPr>
              <a:spLocks noChangeArrowheads="1"/>
            </p:cNvSpPr>
            <p:nvPr>
              <p:custDataLst>
                <p:tags r:id="rId15"/>
              </p:custDataLst>
            </p:nvPr>
          </p:nvSpPr>
          <p:spPr bwMode="auto">
            <a:xfrm>
              <a:off x="3222" y="1326"/>
              <a:ext cx="261" cy="261"/>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3</a:t>
              </a:r>
            </a:p>
          </p:txBody>
        </p:sp>
        <p:sp>
          <p:nvSpPr>
            <p:cNvPr id="16451" name="Oval 67"/>
            <p:cNvSpPr>
              <a:spLocks noChangeArrowheads="1"/>
            </p:cNvSpPr>
            <p:nvPr>
              <p:custDataLst>
                <p:tags r:id="rId16"/>
              </p:custDataLst>
            </p:nvPr>
          </p:nvSpPr>
          <p:spPr bwMode="auto">
            <a:xfrm>
              <a:off x="2348" y="1337"/>
              <a:ext cx="261" cy="261"/>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3</a:t>
              </a:r>
            </a:p>
          </p:txBody>
        </p:sp>
        <p:sp>
          <p:nvSpPr>
            <p:cNvPr id="16452" name="Oval 68"/>
            <p:cNvSpPr>
              <a:spLocks noChangeArrowheads="1"/>
            </p:cNvSpPr>
            <p:nvPr>
              <p:custDataLst>
                <p:tags r:id="rId17"/>
              </p:custDataLst>
            </p:nvPr>
          </p:nvSpPr>
          <p:spPr bwMode="auto">
            <a:xfrm>
              <a:off x="1492" y="1330"/>
              <a:ext cx="261" cy="261"/>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lgn="ctr">
                <a:defRPr/>
              </a:pPr>
              <a:r>
                <a:rPr lang="en-US" sz="1600" u="none">
                  <a:solidFill>
                    <a:schemeClr val="bg1"/>
                  </a:solidFill>
                  <a:latin typeface="Verdana" pitchFamily="34" charset="0"/>
                </a:rPr>
                <a:t>3</a:t>
              </a:r>
            </a:p>
          </p:txBody>
        </p:sp>
        <p:sp>
          <p:nvSpPr>
            <p:cNvPr id="19478" name="Oval 69"/>
            <p:cNvSpPr>
              <a:spLocks noChangeArrowheads="1"/>
            </p:cNvSpPr>
            <p:nvPr>
              <p:custDataLst>
                <p:tags r:id="rId18"/>
              </p:custDataLst>
            </p:nvPr>
          </p:nvSpPr>
          <p:spPr bwMode="auto">
            <a:xfrm>
              <a:off x="1692" y="2949"/>
              <a:ext cx="261" cy="261"/>
            </a:xfrm>
            <a:prstGeom prst="ellipse">
              <a:avLst/>
            </a:prstGeom>
            <a:gradFill rotWithShape="1">
              <a:gsLst>
                <a:gs pos="0">
                  <a:srgbClr val="9900CC"/>
                </a:gs>
                <a:gs pos="100000">
                  <a:srgbClr val="47005E"/>
                </a:gs>
              </a:gsLst>
              <a:lin ang="5400000" scaled="1"/>
            </a:gradFill>
            <a:ln w="9525">
              <a:solidFill>
                <a:schemeClr val="tx1"/>
              </a:solidFill>
              <a:round/>
              <a:headEnd/>
              <a:tailEnd/>
            </a:ln>
          </p:spPr>
          <p:txBody>
            <a:bodyPr wrap="none" anchor="ctr"/>
            <a:lstStyle/>
            <a:p>
              <a:pPr algn="ctr"/>
              <a:r>
                <a:rPr lang="en-US" sz="1600" u="none">
                  <a:solidFill>
                    <a:schemeClr val="bg1"/>
                  </a:solidFill>
                  <a:latin typeface="Verdana" pitchFamily="34" charset="0"/>
                </a:rPr>
                <a:t>2</a:t>
              </a:r>
            </a:p>
          </p:txBody>
        </p:sp>
        <p:sp>
          <p:nvSpPr>
            <p:cNvPr id="19479" name="Line 70"/>
            <p:cNvSpPr>
              <a:spLocks noChangeShapeType="1"/>
            </p:cNvSpPr>
            <p:nvPr>
              <p:custDataLst>
                <p:tags r:id="rId19"/>
              </p:custDataLst>
            </p:nvPr>
          </p:nvSpPr>
          <p:spPr bwMode="auto">
            <a:xfrm>
              <a:off x="1748" y="1471"/>
              <a:ext cx="594" cy="0"/>
            </a:xfrm>
            <a:prstGeom prst="line">
              <a:avLst/>
            </a:prstGeom>
            <a:noFill/>
            <a:ln w="9525">
              <a:solidFill>
                <a:schemeClr val="tx1"/>
              </a:solidFill>
              <a:round/>
              <a:headEnd/>
              <a:tailEnd/>
            </a:ln>
          </p:spPr>
          <p:txBody>
            <a:bodyPr/>
            <a:lstStyle/>
            <a:p>
              <a:endParaRPr lang="en-US"/>
            </a:p>
          </p:txBody>
        </p:sp>
        <p:sp>
          <p:nvSpPr>
            <p:cNvPr id="19480" name="Line 71"/>
            <p:cNvSpPr>
              <a:spLocks noChangeShapeType="1"/>
            </p:cNvSpPr>
            <p:nvPr>
              <p:custDataLst>
                <p:tags r:id="rId20"/>
              </p:custDataLst>
            </p:nvPr>
          </p:nvSpPr>
          <p:spPr bwMode="auto">
            <a:xfrm>
              <a:off x="2600" y="1472"/>
              <a:ext cx="616" cy="0"/>
            </a:xfrm>
            <a:prstGeom prst="line">
              <a:avLst/>
            </a:prstGeom>
            <a:noFill/>
            <a:ln w="9525">
              <a:solidFill>
                <a:schemeClr val="tx1"/>
              </a:solidFill>
              <a:round/>
              <a:headEnd/>
              <a:tailEnd/>
            </a:ln>
          </p:spPr>
          <p:txBody>
            <a:bodyPr/>
            <a:lstStyle/>
            <a:p>
              <a:endParaRPr lang="en-US"/>
            </a:p>
          </p:txBody>
        </p:sp>
        <p:sp>
          <p:nvSpPr>
            <p:cNvPr id="19481" name="Line 72"/>
            <p:cNvSpPr>
              <a:spLocks noChangeShapeType="1"/>
            </p:cNvSpPr>
            <p:nvPr>
              <p:custDataLst>
                <p:tags r:id="rId21"/>
              </p:custDataLst>
            </p:nvPr>
          </p:nvSpPr>
          <p:spPr bwMode="auto">
            <a:xfrm>
              <a:off x="3482" y="1507"/>
              <a:ext cx="879" cy="1049"/>
            </a:xfrm>
            <a:prstGeom prst="line">
              <a:avLst/>
            </a:prstGeom>
            <a:noFill/>
            <a:ln w="9525">
              <a:solidFill>
                <a:schemeClr val="tx1"/>
              </a:solidFill>
              <a:round/>
              <a:headEnd/>
              <a:tailEnd/>
            </a:ln>
          </p:spPr>
          <p:txBody>
            <a:bodyPr/>
            <a:lstStyle/>
            <a:p>
              <a:endParaRPr lang="en-US"/>
            </a:p>
          </p:txBody>
        </p:sp>
        <p:sp>
          <p:nvSpPr>
            <p:cNvPr id="19482" name="Line 73"/>
            <p:cNvSpPr>
              <a:spLocks noChangeShapeType="1"/>
            </p:cNvSpPr>
            <p:nvPr>
              <p:custDataLst>
                <p:tags r:id="rId22"/>
              </p:custDataLst>
            </p:nvPr>
          </p:nvSpPr>
          <p:spPr bwMode="auto">
            <a:xfrm flipV="1">
              <a:off x="4361" y="1580"/>
              <a:ext cx="788" cy="976"/>
            </a:xfrm>
            <a:prstGeom prst="line">
              <a:avLst/>
            </a:prstGeom>
            <a:noFill/>
            <a:ln w="9525">
              <a:solidFill>
                <a:schemeClr val="tx1"/>
              </a:solidFill>
              <a:round/>
              <a:headEnd/>
              <a:tailEnd/>
            </a:ln>
          </p:spPr>
          <p:txBody>
            <a:bodyPr/>
            <a:lstStyle/>
            <a:p>
              <a:endParaRPr lang="en-US"/>
            </a:p>
          </p:txBody>
        </p:sp>
        <p:sp>
          <p:nvSpPr>
            <p:cNvPr id="19483" name="Line 74"/>
            <p:cNvSpPr>
              <a:spLocks noChangeShapeType="1"/>
            </p:cNvSpPr>
            <p:nvPr>
              <p:custDataLst>
                <p:tags r:id="rId23"/>
              </p:custDataLst>
            </p:nvPr>
          </p:nvSpPr>
          <p:spPr bwMode="auto">
            <a:xfrm flipV="1">
              <a:off x="1465" y="1944"/>
              <a:ext cx="743" cy="1013"/>
            </a:xfrm>
            <a:prstGeom prst="line">
              <a:avLst/>
            </a:prstGeom>
            <a:noFill/>
            <a:ln w="9525">
              <a:solidFill>
                <a:schemeClr val="tx1"/>
              </a:solidFill>
              <a:prstDash val="dash"/>
              <a:round/>
              <a:headEnd/>
              <a:tailEnd/>
            </a:ln>
          </p:spPr>
          <p:txBody>
            <a:bodyPr/>
            <a:lstStyle/>
            <a:p>
              <a:endParaRPr lang="en-US"/>
            </a:p>
          </p:txBody>
        </p:sp>
        <p:sp>
          <p:nvSpPr>
            <p:cNvPr id="19484" name="Line 75"/>
            <p:cNvSpPr>
              <a:spLocks noChangeShapeType="1"/>
            </p:cNvSpPr>
            <p:nvPr>
              <p:custDataLst>
                <p:tags r:id="rId24"/>
              </p:custDataLst>
            </p:nvPr>
          </p:nvSpPr>
          <p:spPr bwMode="auto">
            <a:xfrm flipV="1">
              <a:off x="2408" y="1786"/>
              <a:ext cx="1043" cy="6"/>
            </a:xfrm>
            <a:prstGeom prst="line">
              <a:avLst/>
            </a:prstGeom>
            <a:noFill/>
            <a:ln w="9525">
              <a:solidFill>
                <a:schemeClr val="tx1"/>
              </a:solidFill>
              <a:prstDash val="dash"/>
              <a:round/>
              <a:headEnd/>
              <a:tailEnd/>
            </a:ln>
          </p:spPr>
          <p:txBody>
            <a:bodyPr/>
            <a:lstStyle/>
            <a:p>
              <a:endParaRPr lang="en-US"/>
            </a:p>
          </p:txBody>
        </p:sp>
        <p:sp>
          <p:nvSpPr>
            <p:cNvPr id="19485" name="Line 76"/>
            <p:cNvSpPr>
              <a:spLocks noChangeShapeType="1"/>
            </p:cNvSpPr>
            <p:nvPr>
              <p:custDataLst>
                <p:tags r:id="rId25"/>
              </p:custDataLst>
            </p:nvPr>
          </p:nvSpPr>
          <p:spPr bwMode="auto">
            <a:xfrm>
              <a:off x="3645" y="1950"/>
              <a:ext cx="291" cy="612"/>
            </a:xfrm>
            <a:prstGeom prst="line">
              <a:avLst/>
            </a:prstGeom>
            <a:noFill/>
            <a:ln w="9525">
              <a:solidFill>
                <a:schemeClr val="tx1"/>
              </a:solidFill>
              <a:prstDash val="dash"/>
              <a:round/>
              <a:headEnd/>
              <a:tailEnd/>
            </a:ln>
          </p:spPr>
          <p:txBody>
            <a:bodyPr/>
            <a:lstStyle/>
            <a:p>
              <a:endParaRPr lang="en-US"/>
            </a:p>
          </p:txBody>
        </p:sp>
        <p:sp>
          <p:nvSpPr>
            <p:cNvPr id="19486" name="Line 77"/>
            <p:cNvSpPr>
              <a:spLocks noChangeShapeType="1"/>
            </p:cNvSpPr>
            <p:nvPr>
              <p:custDataLst>
                <p:tags r:id="rId26"/>
              </p:custDataLst>
            </p:nvPr>
          </p:nvSpPr>
          <p:spPr bwMode="auto">
            <a:xfrm>
              <a:off x="4124" y="2768"/>
              <a:ext cx="643" cy="237"/>
            </a:xfrm>
            <a:prstGeom prst="line">
              <a:avLst/>
            </a:prstGeom>
            <a:noFill/>
            <a:ln w="9525">
              <a:solidFill>
                <a:schemeClr val="tx1"/>
              </a:solidFill>
              <a:prstDash val="dash"/>
              <a:round/>
              <a:headEnd/>
              <a:tailEnd/>
            </a:ln>
          </p:spPr>
          <p:txBody>
            <a:bodyPr/>
            <a:lstStyle/>
            <a:p>
              <a:endParaRPr lang="en-US"/>
            </a:p>
          </p:txBody>
        </p:sp>
        <p:sp>
          <p:nvSpPr>
            <p:cNvPr id="19487" name="Line 78"/>
            <p:cNvSpPr>
              <a:spLocks noChangeShapeType="1"/>
            </p:cNvSpPr>
            <p:nvPr>
              <p:custDataLst>
                <p:tags r:id="rId27"/>
              </p:custDataLst>
            </p:nvPr>
          </p:nvSpPr>
          <p:spPr bwMode="auto">
            <a:xfrm flipV="1">
              <a:off x="1874" y="2007"/>
              <a:ext cx="708" cy="939"/>
            </a:xfrm>
            <a:prstGeom prst="line">
              <a:avLst/>
            </a:prstGeom>
            <a:noFill/>
            <a:ln w="9525">
              <a:solidFill>
                <a:schemeClr val="tx1"/>
              </a:solidFill>
              <a:prstDash val="lgDashDotDot"/>
              <a:round/>
              <a:headEnd/>
              <a:tailEnd/>
            </a:ln>
          </p:spPr>
          <p:txBody>
            <a:bodyPr/>
            <a:lstStyle/>
            <a:p>
              <a:endParaRPr lang="en-US"/>
            </a:p>
          </p:txBody>
        </p:sp>
        <p:sp>
          <p:nvSpPr>
            <p:cNvPr id="19488" name="Line 79"/>
            <p:cNvSpPr>
              <a:spLocks noChangeShapeType="1"/>
            </p:cNvSpPr>
            <p:nvPr>
              <p:custDataLst>
                <p:tags r:id="rId28"/>
              </p:custDataLst>
            </p:nvPr>
          </p:nvSpPr>
          <p:spPr bwMode="auto">
            <a:xfrm>
              <a:off x="2827" y="1932"/>
              <a:ext cx="218" cy="0"/>
            </a:xfrm>
            <a:prstGeom prst="line">
              <a:avLst/>
            </a:prstGeom>
            <a:noFill/>
            <a:ln w="9525">
              <a:solidFill>
                <a:schemeClr val="tx1"/>
              </a:solidFill>
              <a:prstDash val="lgDashDotDot"/>
              <a:round/>
              <a:headEnd/>
              <a:tailEnd/>
            </a:ln>
          </p:spPr>
          <p:txBody>
            <a:bodyPr/>
            <a:lstStyle/>
            <a:p>
              <a:endParaRPr lang="en-US"/>
            </a:p>
          </p:txBody>
        </p:sp>
        <p:sp>
          <p:nvSpPr>
            <p:cNvPr id="19489" name="Line 80"/>
            <p:cNvSpPr>
              <a:spLocks noChangeShapeType="1"/>
            </p:cNvSpPr>
            <p:nvPr>
              <p:custDataLst>
                <p:tags r:id="rId29"/>
              </p:custDataLst>
            </p:nvPr>
          </p:nvSpPr>
          <p:spPr bwMode="auto">
            <a:xfrm>
              <a:off x="3269" y="2023"/>
              <a:ext cx="680" cy="939"/>
            </a:xfrm>
            <a:prstGeom prst="line">
              <a:avLst/>
            </a:prstGeom>
            <a:noFill/>
            <a:ln w="9525">
              <a:solidFill>
                <a:schemeClr val="tx1"/>
              </a:solidFill>
              <a:prstDash val="lgDashDotDot"/>
              <a:round/>
              <a:headEnd/>
              <a:tailEnd/>
            </a:ln>
          </p:spPr>
          <p:txBody>
            <a:bodyPr/>
            <a:lstStyle/>
            <a:p>
              <a:endParaRPr lang="en-US"/>
            </a:p>
          </p:txBody>
        </p:sp>
        <p:sp>
          <p:nvSpPr>
            <p:cNvPr id="19490" name="Line 81"/>
            <p:cNvSpPr>
              <a:spLocks noChangeShapeType="1"/>
            </p:cNvSpPr>
            <p:nvPr>
              <p:custDataLst>
                <p:tags r:id="rId30"/>
              </p:custDataLst>
            </p:nvPr>
          </p:nvSpPr>
          <p:spPr bwMode="auto">
            <a:xfrm flipV="1">
              <a:off x="4082" y="1580"/>
              <a:ext cx="752" cy="1364"/>
            </a:xfrm>
            <a:prstGeom prst="line">
              <a:avLst/>
            </a:prstGeom>
            <a:noFill/>
            <a:ln w="9525">
              <a:solidFill>
                <a:schemeClr val="tx1"/>
              </a:solidFill>
              <a:prstDash val="lgDashDotDot"/>
              <a:round/>
              <a:headEnd/>
              <a:tailEnd/>
            </a:ln>
          </p:spPr>
          <p:txBody>
            <a:bodyPr/>
            <a:lstStyle/>
            <a:p>
              <a:endParaRPr lang="en-US"/>
            </a:p>
          </p:txBody>
        </p:sp>
      </p:grpSp>
      <p:sp>
        <p:nvSpPr>
          <p:cNvPr id="19460" name="Text Box 82"/>
          <p:cNvSpPr txBox="1">
            <a:spLocks noChangeArrowheads="1"/>
          </p:cNvSpPr>
          <p:nvPr>
            <p:custDataLst>
              <p:tags r:id="rId2"/>
            </p:custDataLst>
          </p:nvPr>
        </p:nvSpPr>
        <p:spPr bwMode="auto">
          <a:xfrm>
            <a:off x="7173913" y="6477000"/>
            <a:ext cx="1589087" cy="274638"/>
          </a:xfrm>
          <a:prstGeom prst="rect">
            <a:avLst/>
          </a:prstGeom>
          <a:noFill/>
          <a:ln w="9525">
            <a:noFill/>
            <a:miter lim="800000"/>
            <a:headEnd/>
            <a:tailEnd/>
          </a:ln>
        </p:spPr>
        <p:txBody>
          <a:bodyPr lIns="45720" rIns="45720">
            <a:spAutoFit/>
          </a:bodyPr>
          <a:lstStyle/>
          <a:p>
            <a:pPr eaLnBrk="1" hangingPunct="1">
              <a:spcBef>
                <a:spcPct val="50000"/>
              </a:spcBef>
            </a:pPr>
            <a:r>
              <a:rPr lang="en-US" sz="1200" u="none">
                <a:latin typeface="Trade Gothic LT Std" pitchFamily="50" charset="0"/>
                <a:cs typeface="Arial" charset="0"/>
              </a:rPr>
              <a:t>© MIT Sloan CISR</a:t>
            </a:r>
            <a:endParaRPr lang="en-US" sz="1200" u="none">
              <a:latin typeface="Trade Gothic LT Std" pitchFamily="50" charset="0"/>
            </a:endParaRPr>
          </a:p>
        </p:txBody>
      </p:sp>
      <p:sp>
        <p:nvSpPr>
          <p:cNvPr id="19461" name="Text Box 83"/>
          <p:cNvSpPr txBox="1">
            <a:spLocks noChangeArrowheads="1"/>
          </p:cNvSpPr>
          <p:nvPr/>
        </p:nvSpPr>
        <p:spPr bwMode="auto">
          <a:xfrm rot="5400000">
            <a:off x="-1448594" y="3672682"/>
            <a:ext cx="3444875" cy="366712"/>
          </a:xfrm>
          <a:prstGeom prst="rect">
            <a:avLst/>
          </a:prstGeom>
          <a:noFill/>
          <a:ln w="12700" cap="sq">
            <a:noFill/>
            <a:miter lim="800000"/>
            <a:headEnd type="none" w="sm" len="sm"/>
            <a:tailEnd type="none" w="sm" len="sm"/>
          </a:ln>
        </p:spPr>
        <p:txBody>
          <a:bodyPr>
            <a:spAutoFit/>
          </a:bodyPr>
          <a:lstStyle/>
          <a:p>
            <a:r>
              <a:rPr lang="en-US" b="1" u="none">
                <a:latin typeface="Verdana" pitchFamily="34" charset="0"/>
              </a:rPr>
              <a:t>Governance Archetype</a:t>
            </a:r>
          </a:p>
        </p:txBody>
      </p:sp>
      <p:sp>
        <p:nvSpPr>
          <p:cNvPr id="19462" name="Text Box 84"/>
          <p:cNvSpPr txBox="1">
            <a:spLocks noChangeArrowheads="1"/>
          </p:cNvSpPr>
          <p:nvPr/>
        </p:nvSpPr>
        <p:spPr bwMode="auto">
          <a:xfrm>
            <a:off x="3429000" y="547688"/>
            <a:ext cx="3444875" cy="366712"/>
          </a:xfrm>
          <a:prstGeom prst="rect">
            <a:avLst/>
          </a:prstGeom>
          <a:noFill/>
          <a:ln w="12700" cap="sq">
            <a:noFill/>
            <a:miter lim="800000"/>
            <a:headEnd type="none" w="sm" len="sm"/>
            <a:tailEnd type="none" w="sm" len="sm"/>
          </a:ln>
        </p:spPr>
        <p:txBody>
          <a:bodyPr>
            <a:spAutoFit/>
          </a:bodyPr>
          <a:lstStyle/>
          <a:p>
            <a:r>
              <a:rPr lang="en-US" b="1" u="none">
                <a:latin typeface="Verdana" pitchFamily="34" charset="0"/>
              </a:rPr>
              <a:t>Governance Decisions</a:t>
            </a:r>
          </a:p>
        </p:txBody>
      </p:sp>
      <p:sp>
        <p:nvSpPr>
          <p:cNvPr id="87" name="Slide Number Placeholder 86"/>
          <p:cNvSpPr>
            <a:spLocks noGrp="1"/>
          </p:cNvSpPr>
          <p:nvPr>
            <p:ph type="sldNum" sz="quarter" idx="12"/>
          </p:nvPr>
        </p:nvSpPr>
        <p:spPr/>
        <p:txBody>
          <a:bodyPr/>
          <a:lstStyle/>
          <a:p>
            <a:pPr>
              <a:defRPr/>
            </a:pPr>
            <a:fld id="{952B456B-D398-43BE-8AAA-2D50F2640FEF}" type="slidenum">
              <a:rPr lang="en-US" smtClean="0"/>
              <a:pPr>
                <a:defRPr/>
              </a:pPr>
              <a:t>100</a:t>
            </a:fld>
            <a:endParaRPr lang="en-US"/>
          </a:p>
        </p:txBody>
      </p:sp>
    </p:spTree>
  </p:cSld>
  <p:clrMapOvr>
    <a:masterClrMapping/>
  </p:clrMapOvr>
  <p:transition>
    <p:split orient="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Module 7</a:t>
            </a:r>
            <a:endParaRPr lang="en-US" dirty="0"/>
          </a:p>
        </p:txBody>
      </p:sp>
      <p:sp>
        <p:nvSpPr>
          <p:cNvPr id="3" name="Content Placeholder 2"/>
          <p:cNvSpPr>
            <a:spLocks noGrp="1"/>
          </p:cNvSpPr>
          <p:nvPr>
            <p:ph idx="1"/>
          </p:nvPr>
        </p:nvSpPr>
        <p:spPr/>
        <p:txBody>
          <a:bodyPr/>
          <a:lstStyle/>
          <a:p>
            <a:r>
              <a:rPr lang="en-US" dirty="0" smtClean="0"/>
              <a:t>Secured a computer lab:	</a:t>
            </a:r>
          </a:p>
          <a:p>
            <a:pPr lvl="1"/>
            <a:r>
              <a:rPr lang="en-US" dirty="0" smtClean="0"/>
              <a:t>We will meet in </a:t>
            </a:r>
            <a:r>
              <a:rPr lang="en-US" smtClean="0"/>
              <a:t>CDM </a:t>
            </a:r>
            <a:r>
              <a:rPr lang="en-US" smtClean="0"/>
              <a:t>819 </a:t>
            </a:r>
            <a:r>
              <a:rPr lang="en-US" dirty="0" smtClean="0"/>
              <a:t>lab</a:t>
            </a:r>
          </a:p>
          <a:p>
            <a:pPr marL="411162" lvl="1" indent="0">
              <a:buNone/>
            </a:pPr>
            <a:endParaRPr lang="en-US" dirty="0" smtClean="0"/>
          </a:p>
          <a:p>
            <a:pPr marL="411162" lvl="1" indent="0">
              <a:buNone/>
            </a:pPr>
            <a:endParaRPr lang="en-US" dirty="0"/>
          </a:p>
          <a:p>
            <a:r>
              <a:rPr lang="en-US" dirty="0" smtClean="0"/>
              <a:t>Virtual Collaboration Technologies</a:t>
            </a:r>
          </a:p>
          <a:p>
            <a:r>
              <a:rPr lang="en-US" dirty="0"/>
              <a:t>Social Media</a:t>
            </a:r>
          </a:p>
          <a:p>
            <a:pPr marL="109537" indent="0">
              <a:buNone/>
            </a:pPr>
            <a:endParaRPr lang="en-US" dirty="0" smtClean="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101</a:t>
            </a:fld>
            <a:endParaRPr lang="en-US"/>
          </a:p>
        </p:txBody>
      </p:sp>
    </p:spTree>
    <p:extLst>
      <p:ext uri="{BB962C8B-B14F-4D97-AF65-F5344CB8AC3E}">
        <p14:creationId xmlns:p14="http://schemas.microsoft.com/office/powerpoint/2010/main" val="16299596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dn.business2community.com/wp-content/uploads/2013/03/Ques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66512"/>
            <a:ext cx="5178425" cy="5178425"/>
          </a:xfrm>
          <a:prstGeom prst="rect">
            <a:avLst/>
          </a:prstGeom>
          <a:noFill/>
          <a:extLst>
            <a:ext uri="{909E8E84-426E-40DD-AFC4-6F175D3DCCD1}">
              <a14:hiddenFill xmlns:a14="http://schemas.microsoft.com/office/drawing/2010/main">
                <a:solidFill>
                  <a:srgbClr val="FFFFFF"/>
                </a:solidFill>
              </a14:hiddenFill>
            </a:ext>
          </a:extLst>
        </p:spPr>
      </p:pic>
      <p:sp>
        <p:nvSpPr>
          <p:cNvPr id="70658" name="Title 1"/>
          <p:cNvSpPr>
            <a:spLocks noGrp="1"/>
          </p:cNvSpPr>
          <p:nvPr>
            <p:ph type="title"/>
          </p:nvPr>
        </p:nvSpPr>
        <p:spPr/>
        <p:txBody>
          <a:bodyPr/>
          <a:lstStyle/>
          <a:p>
            <a:pPr eaLnBrk="1" hangingPunct="1"/>
            <a:r>
              <a:rPr lang="en-US" dirty="0" smtClean="0">
                <a:ea typeface="ＭＳ Ｐゴシック" pitchFamily="-107" charset="-128"/>
              </a:rPr>
              <a:t>Questions</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102</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 Best Practices</a:t>
            </a:r>
            <a:endParaRPr lang="en-US" dirty="0"/>
          </a:p>
        </p:txBody>
      </p:sp>
      <p:sp>
        <p:nvSpPr>
          <p:cNvPr id="3" name="Content Placeholder 2"/>
          <p:cNvSpPr>
            <a:spLocks noGrp="1"/>
          </p:cNvSpPr>
          <p:nvPr>
            <p:ph idx="1"/>
          </p:nvPr>
        </p:nvSpPr>
        <p:spPr/>
        <p:txBody>
          <a:bodyPr/>
          <a:lstStyle/>
          <a:p>
            <a:r>
              <a:rPr lang="en-US" dirty="0" smtClean="0"/>
              <a:t>Use a standardized format (easier comparison)</a:t>
            </a:r>
          </a:p>
          <a:p>
            <a:r>
              <a:rPr lang="en-US" dirty="0" smtClean="0"/>
              <a:t>Be as specific as you can be</a:t>
            </a:r>
          </a:p>
          <a:p>
            <a:r>
              <a:rPr lang="en-US" dirty="0" smtClean="0"/>
              <a:t>Limit the request to information only</a:t>
            </a:r>
          </a:p>
          <a:p>
            <a:r>
              <a:rPr lang="en-US" dirty="0" smtClean="0"/>
              <a:t>Don’t request pricing</a:t>
            </a:r>
          </a:p>
          <a:p>
            <a:r>
              <a:rPr lang="en-US" dirty="0" smtClean="0"/>
              <a:t>Be considerate – this is a relationship building step</a:t>
            </a:r>
          </a:p>
          <a:p>
            <a:r>
              <a:rPr lang="en-US" dirty="0" smtClean="0"/>
              <a:t>Give adequate time to respond</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11</a:t>
            </a:fld>
            <a:endParaRPr lang="en-US"/>
          </a:p>
        </p:txBody>
      </p:sp>
    </p:spTree>
    <p:extLst>
      <p:ext uri="{BB962C8B-B14F-4D97-AF65-F5344CB8AC3E}">
        <p14:creationId xmlns:p14="http://schemas.microsoft.com/office/powerpoint/2010/main" val="386899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sz="3200" dirty="0" err="1" smtClean="0">
                <a:ea typeface="+mj-ea"/>
                <a:cs typeface="+mj-cs"/>
              </a:rPr>
              <a:t>RFPs</a:t>
            </a:r>
            <a:endParaRPr lang="en-US" sz="3200" dirty="0">
              <a:ea typeface="+mj-ea"/>
              <a:cs typeface="+mj-cs"/>
            </a:endParaRPr>
          </a:p>
        </p:txBody>
      </p:sp>
      <p:pic>
        <p:nvPicPr>
          <p:cNvPr id="8" name="Content Placeholder 7" descr="gaylord-boardroom.jpg"/>
          <p:cNvPicPr>
            <a:picLocks noGrp="1" noChangeAspect="1"/>
          </p:cNvPicPr>
          <p:nvPr>
            <p:ph type="pic" idx="1"/>
          </p:nvPr>
        </p:nvPicPr>
        <p:blipFill>
          <a:blip r:embed="rId3" cstate="screen"/>
          <a:srcRect t="-35052" b="-35052"/>
          <a:stretch>
            <a:fillRect/>
          </a:stretch>
        </p:blipFill>
        <p:spPr/>
      </p:pic>
      <p:sp>
        <p:nvSpPr>
          <p:cNvPr id="8196" name="Text Placeholder 8"/>
          <p:cNvSpPr>
            <a:spLocks noGrp="1"/>
          </p:cNvSpPr>
          <p:nvPr>
            <p:ph type="body" sz="half" idx="2"/>
          </p:nvPr>
        </p:nvSpPr>
        <p:spPr>
          <a:xfrm>
            <a:off x="6088063" y="3275013"/>
            <a:ext cx="2590800" cy="2516187"/>
          </a:xfrm>
        </p:spPr>
        <p:txBody>
          <a:bodyPr/>
          <a:lstStyle/>
          <a:p>
            <a:pPr eaLnBrk="1" hangingPunct="1">
              <a:spcBef>
                <a:spcPct val="0"/>
              </a:spcBef>
            </a:pPr>
            <a:r>
              <a:rPr lang="en-US" sz="1600" smtClean="0">
                <a:ea typeface="ＭＳ Ｐゴシック" pitchFamily="-107" charset="-128"/>
              </a:rPr>
              <a:t>Request for Proposals</a:t>
            </a:r>
          </a:p>
        </p:txBody>
      </p:sp>
      <p:sp>
        <p:nvSpPr>
          <p:cNvPr id="6" name="Slide Number Placeholder 5"/>
          <p:cNvSpPr>
            <a:spLocks noGrp="1"/>
          </p:cNvSpPr>
          <p:nvPr>
            <p:ph type="sldNum" sz="quarter" idx="12"/>
          </p:nvPr>
        </p:nvSpPr>
        <p:spPr/>
        <p:txBody>
          <a:bodyPr/>
          <a:lstStyle/>
          <a:p>
            <a:pPr>
              <a:defRPr/>
            </a:pPr>
            <a:fld id="{AD1ECD0A-62BB-4D94-87F7-20A1C50DE98C}" type="slidenum">
              <a:rPr lang="en-US" smtClean="0"/>
              <a:pPr>
                <a:defRPr/>
              </a:pPr>
              <a:t>12</a:t>
            </a:fld>
            <a:endParaRPr lang="en-US"/>
          </a:p>
        </p:txBody>
      </p:sp>
      <p:sp>
        <p:nvSpPr>
          <p:cNvPr id="2" name="TextBox 1"/>
          <p:cNvSpPr txBox="1"/>
          <p:nvPr/>
        </p:nvSpPr>
        <p:spPr>
          <a:xfrm>
            <a:off x="0" y="6477527"/>
            <a:ext cx="3657600" cy="246221"/>
          </a:xfrm>
          <a:prstGeom prst="rect">
            <a:avLst/>
          </a:prstGeom>
          <a:noFill/>
        </p:spPr>
        <p:txBody>
          <a:bodyPr wrap="square" rtlCol="0">
            <a:spAutoFit/>
          </a:bodyPr>
          <a:lstStyle/>
          <a:p>
            <a:r>
              <a:rPr lang="en-US" sz="1000" dirty="0" smtClean="0"/>
              <a:t>Harris, G. “Fundamentals </a:t>
            </a:r>
            <a:r>
              <a:rPr lang="en-US" sz="1000" dirty="0"/>
              <a:t>of </a:t>
            </a:r>
            <a:r>
              <a:rPr lang="en-US" sz="1000" dirty="0" smtClean="0"/>
              <a:t>Purchasing”. </a:t>
            </a:r>
            <a:r>
              <a:rPr lang="en-US" sz="1000" dirty="0"/>
              <a:t>AMACOM. © 2000</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ea typeface="ＭＳ Ｐゴシック" pitchFamily="-107" charset="-128"/>
              </a:rPr>
              <a:t>Request for Proposals (RFPs)</a:t>
            </a:r>
          </a:p>
        </p:txBody>
      </p:sp>
      <p:sp>
        <p:nvSpPr>
          <p:cNvPr id="9219"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What they are</a:t>
            </a:r>
          </a:p>
          <a:p>
            <a:pPr eaLnBrk="1" hangingPunct="1"/>
            <a:r>
              <a:rPr lang="en-US" dirty="0" smtClean="0">
                <a:ea typeface="ＭＳ Ｐゴシック" pitchFamily="-107" charset="-128"/>
              </a:rPr>
              <a:t>Why they’re needed</a:t>
            </a:r>
          </a:p>
          <a:p>
            <a:pPr eaLnBrk="1" hangingPunct="1"/>
            <a:r>
              <a:rPr lang="en-US" dirty="0" smtClean="0">
                <a:ea typeface="ＭＳ Ｐゴシック" pitchFamily="-107" charset="-128"/>
              </a:rPr>
              <a:t>How they’re used</a:t>
            </a:r>
          </a:p>
          <a:p>
            <a:pPr eaLnBrk="1" hangingPunct="1"/>
            <a:r>
              <a:rPr lang="en-US" dirty="0" smtClean="0">
                <a:ea typeface="ＭＳ Ｐゴシック" pitchFamily="-107" charset="-128"/>
              </a:rPr>
              <a:t>Details of interest</a:t>
            </a:r>
          </a:p>
          <a:p>
            <a:pPr eaLnBrk="1" hangingPunct="1"/>
            <a:r>
              <a:rPr lang="en-US" dirty="0" smtClean="0">
                <a:ea typeface="ＭＳ Ｐゴシック" pitchFamily="-107" charset="-128"/>
              </a:rPr>
              <a:t>An Example</a:t>
            </a:r>
          </a:p>
        </p:txBody>
      </p:sp>
      <p:pic>
        <p:nvPicPr>
          <p:cNvPr id="9220" name="Content Placeholder 4" descr="contracts.jpg"/>
          <p:cNvPicPr>
            <a:picLocks noGrp="1" noChangeAspect="1"/>
          </p:cNvPicPr>
          <p:nvPr>
            <p:ph sz="half" idx="2"/>
          </p:nvPr>
        </p:nvPicPr>
        <p:blipFill>
          <a:blip r:embed="rId3"/>
          <a:srcRect t="-33952" b="-33952"/>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fade">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fade">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fade">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fade">
                                      <p:cBhvr>
                                        <p:cTn id="27"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p:txBody>
          <a:bodyPr/>
          <a:lstStyle/>
          <a:p>
            <a:pPr eaLnBrk="1" hangingPunct="1"/>
            <a:r>
              <a:rPr lang="en-US" dirty="0" smtClean="0">
                <a:ea typeface="ＭＳ Ｐゴシック" pitchFamily="-107" charset="-128"/>
              </a:rPr>
              <a:t>RFP: Definition</a:t>
            </a:r>
          </a:p>
        </p:txBody>
      </p:sp>
      <p:sp>
        <p:nvSpPr>
          <p:cNvPr id="10243" name="Content Placeholder 4"/>
          <p:cNvSpPr>
            <a:spLocks noGrp="1"/>
          </p:cNvSpPr>
          <p:nvPr>
            <p:ph idx="1"/>
          </p:nvPr>
        </p:nvSpPr>
        <p:spPr/>
        <p:txBody>
          <a:bodyPr/>
          <a:lstStyle/>
          <a:p>
            <a:pPr eaLnBrk="1" hangingPunct="1"/>
            <a:r>
              <a:rPr lang="en-US" dirty="0" smtClean="0">
                <a:ea typeface="ＭＳ Ｐゴシック" pitchFamily="-107" charset="-128"/>
              </a:rPr>
              <a:t>A document that requests bids or proposals from suppliers under specified conditions. </a:t>
            </a:r>
          </a:p>
          <a:p>
            <a:pPr eaLnBrk="1" hangingPunct="1"/>
            <a:r>
              <a:rPr lang="en-US" dirty="0" smtClean="0">
                <a:ea typeface="ＭＳ Ｐゴシック" pitchFamily="-107" charset="-128"/>
              </a:rPr>
              <a:t>Typically written but can be oral also </a:t>
            </a:r>
            <a:r>
              <a:rPr lang="en-US" sz="2000" i="1" dirty="0" smtClean="0">
                <a:ea typeface="ＭＳ Ｐゴシック" pitchFamily="-107" charset="-128"/>
              </a:rPr>
              <a:t>(not good practice)</a:t>
            </a:r>
            <a:endParaRPr lang="en-US" i="1"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500"/>
                                        <p:tgtEl>
                                          <p:spTgt spid="102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ea typeface="ＭＳ Ｐゴシック" pitchFamily="-107" charset="-128"/>
              </a:rPr>
              <a:t>Bid/Quote vs. Proposal</a:t>
            </a:r>
          </a:p>
        </p:txBody>
      </p:sp>
      <p:sp>
        <p:nvSpPr>
          <p:cNvPr id="11267" name="Content Placeholder 2"/>
          <p:cNvSpPr>
            <a:spLocks noGrp="1"/>
          </p:cNvSpPr>
          <p:nvPr>
            <p:ph idx="1"/>
          </p:nvPr>
        </p:nvSpPr>
        <p:spPr/>
        <p:txBody>
          <a:bodyPr/>
          <a:lstStyle/>
          <a:p>
            <a:pPr eaLnBrk="1" hangingPunct="1"/>
            <a:r>
              <a:rPr lang="en-US" dirty="0" smtClean="0">
                <a:ea typeface="ＭＳ Ｐゴシック" pitchFamily="-107" charset="-128"/>
              </a:rPr>
              <a:t>Bid/Quote:</a:t>
            </a:r>
          </a:p>
          <a:p>
            <a:pPr lvl="1" eaLnBrk="1" hangingPunct="1"/>
            <a:r>
              <a:rPr lang="en-US" dirty="0" smtClean="0">
                <a:ea typeface="ＭＳ Ｐゴシック" pitchFamily="-107" charset="-128"/>
              </a:rPr>
              <a:t>supplier submits a </a:t>
            </a:r>
            <a:r>
              <a:rPr lang="en-US" i="1" dirty="0" smtClean="0">
                <a:ea typeface="ＭＳ Ｐゴシック" pitchFamily="-107" charset="-128"/>
              </a:rPr>
              <a:t>bid</a:t>
            </a:r>
            <a:r>
              <a:rPr lang="en-US" dirty="0" smtClean="0">
                <a:ea typeface="ＭＳ Ｐゴシック" pitchFamily="-107" charset="-128"/>
              </a:rPr>
              <a:t> or </a:t>
            </a:r>
            <a:r>
              <a:rPr lang="en-US" i="1" dirty="0" smtClean="0">
                <a:ea typeface="ＭＳ Ｐゴシック" pitchFamily="-107" charset="-128"/>
              </a:rPr>
              <a:t>quote</a:t>
            </a:r>
            <a:r>
              <a:rPr lang="en-US" dirty="0" smtClean="0">
                <a:ea typeface="ＭＳ Ｐゴシック" pitchFamily="-107" charset="-128"/>
              </a:rPr>
              <a:t> when buyer interested in product </a:t>
            </a:r>
            <a:r>
              <a:rPr lang="en-US" dirty="0" smtClean="0">
                <a:solidFill>
                  <a:srgbClr val="0000FF"/>
                </a:solidFill>
                <a:ea typeface="ＭＳ Ｐゴシック" pitchFamily="-107" charset="-128"/>
              </a:rPr>
              <a:t>specifications, price, and delivery terms </a:t>
            </a:r>
          </a:p>
          <a:p>
            <a:pPr eaLnBrk="1" hangingPunct="1"/>
            <a:r>
              <a:rPr lang="en-US" dirty="0" smtClean="0">
                <a:ea typeface="ＭＳ Ｐゴシック" pitchFamily="-107" charset="-128"/>
              </a:rPr>
              <a:t>Proposal</a:t>
            </a:r>
          </a:p>
          <a:p>
            <a:pPr lvl="1" eaLnBrk="1" hangingPunct="1"/>
            <a:r>
              <a:rPr lang="en-US" dirty="0" smtClean="0">
                <a:ea typeface="ＭＳ Ｐゴシック" pitchFamily="-107" charset="-128"/>
              </a:rPr>
              <a:t>supplier submits a </a:t>
            </a:r>
            <a:r>
              <a:rPr lang="en-US" i="1" dirty="0" smtClean="0">
                <a:ea typeface="ＭＳ Ｐゴシック" pitchFamily="-107" charset="-128"/>
              </a:rPr>
              <a:t>proposal</a:t>
            </a:r>
            <a:r>
              <a:rPr lang="en-US" dirty="0" smtClean="0">
                <a:ea typeface="ＭＳ Ｐゴシック" pitchFamily="-107" charset="-128"/>
              </a:rPr>
              <a:t> when buyer is interested in how the supplier will </a:t>
            </a:r>
            <a:r>
              <a:rPr lang="en-US" dirty="0" smtClean="0">
                <a:solidFill>
                  <a:srgbClr val="0000FF"/>
                </a:solidFill>
                <a:ea typeface="ＭＳ Ｐゴシック" pitchFamily="-107" charset="-128"/>
              </a:rPr>
              <a:t>approach the work</a:t>
            </a:r>
            <a:r>
              <a:rPr lang="en-US" dirty="0" smtClean="0">
                <a:ea typeface="ＭＳ Ｐゴシック" pitchFamily="-107" charset="-128"/>
              </a:rPr>
              <a:t>, the specific </a:t>
            </a:r>
            <a:r>
              <a:rPr lang="en-US" dirty="0" smtClean="0">
                <a:solidFill>
                  <a:srgbClr val="0000FF"/>
                </a:solidFill>
                <a:ea typeface="ＭＳ Ｐゴシック" pitchFamily="-107" charset="-128"/>
              </a:rPr>
              <a:t>tasks to be performed</a:t>
            </a:r>
            <a:r>
              <a:rPr lang="en-US" dirty="0" smtClean="0">
                <a:ea typeface="ＭＳ Ｐゴシック" pitchFamily="-107" charset="-128"/>
              </a:rPr>
              <a:t> including, schedules, options in pricing, and when the buyer wants to </a:t>
            </a:r>
            <a:r>
              <a:rPr lang="en-US" dirty="0" smtClean="0">
                <a:solidFill>
                  <a:srgbClr val="0000FF"/>
                </a:solidFill>
                <a:ea typeface="ＭＳ Ｐゴシック" pitchFamily="-107" charset="-128"/>
              </a:rPr>
              <a:t>negotiate the terms </a:t>
            </a:r>
            <a:r>
              <a:rPr lang="en-US" dirty="0" smtClean="0">
                <a:ea typeface="ＭＳ Ｐゴシック" pitchFamily="-107" charset="-128"/>
              </a:rPr>
              <a:t>of the purchase. </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fade">
                                      <p:cBhvr>
                                        <p:cTn id="10" dur="500"/>
                                        <p:tgtEl>
                                          <p:spTgt spid="112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fade">
                                      <p:cBhvr>
                                        <p:cTn id="15" dur="500"/>
                                        <p:tgtEl>
                                          <p:spTgt spid="1126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267">
                                            <p:txEl>
                                              <p:pRg st="3" end="3"/>
                                            </p:txEl>
                                          </p:spTgt>
                                        </p:tgtEl>
                                        <p:attrNameLst>
                                          <p:attrName>style.visibility</p:attrName>
                                        </p:attrNameLst>
                                      </p:cBhvr>
                                      <p:to>
                                        <p:strVal val="visible"/>
                                      </p:to>
                                    </p:set>
                                    <p:animEffect transition="in" filter="fade">
                                      <p:cBhvr>
                                        <p:cTn id="18"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6"/>
          <p:cNvSpPr>
            <a:spLocks noGrp="1"/>
          </p:cNvSpPr>
          <p:nvPr>
            <p:ph type="title"/>
          </p:nvPr>
        </p:nvSpPr>
        <p:spPr>
          <a:xfrm>
            <a:off x="381000" y="1143000"/>
            <a:ext cx="8382000" cy="1069975"/>
          </a:xfrm>
        </p:spPr>
        <p:txBody>
          <a:bodyPr/>
          <a:lstStyle/>
          <a:p>
            <a:pPr eaLnBrk="1" hangingPunct="1"/>
            <a:r>
              <a:rPr lang="en-US" smtClean="0">
                <a:ea typeface="ＭＳ Ｐゴシック" pitchFamily="-107" charset="-128"/>
              </a:rPr>
              <a:t>Comparisons of Bids &amp; Proposals</a:t>
            </a:r>
          </a:p>
        </p:txBody>
      </p:sp>
      <p:sp>
        <p:nvSpPr>
          <p:cNvPr id="8" name="Text Placeholder 7"/>
          <p:cNvSpPr>
            <a:spLocks noGrp="1"/>
          </p:cNvSpPr>
          <p:nvPr>
            <p:ph type="body" idx="1"/>
          </p:nvPr>
        </p:nvSpPr>
        <p:spPr>
          <a:xfrm>
            <a:off x="381000" y="2244725"/>
            <a:ext cx="4041775" cy="457200"/>
          </a:xfrm>
        </p:spPr>
        <p:txBody>
          <a:bodyPr/>
          <a:lstStyle/>
          <a:p>
            <a:pPr marL="44450" eaLnBrk="1" hangingPunct="1">
              <a:defRPr/>
            </a:pPr>
            <a:r>
              <a:rPr lang="en-US" smtClean="0">
                <a:solidFill>
                  <a:srgbClr val="3F3F3F"/>
                </a:solidFill>
                <a:ea typeface="ＭＳ Ｐゴシック" pitchFamily="-107" charset="-128"/>
              </a:rPr>
              <a:t>Bid/Quote</a:t>
            </a:r>
          </a:p>
        </p:txBody>
      </p:sp>
      <p:sp>
        <p:nvSpPr>
          <p:cNvPr id="9" name="Text Placeholder 8"/>
          <p:cNvSpPr>
            <a:spLocks noGrp="1"/>
          </p:cNvSpPr>
          <p:nvPr>
            <p:ph type="body" sz="half" idx="3"/>
          </p:nvPr>
        </p:nvSpPr>
        <p:spPr>
          <a:xfrm>
            <a:off x="4721225" y="2244725"/>
            <a:ext cx="4041775" cy="457200"/>
          </a:xfrm>
        </p:spPr>
        <p:txBody>
          <a:bodyPr/>
          <a:lstStyle/>
          <a:p>
            <a:pPr marL="44450" eaLnBrk="1" hangingPunct="1">
              <a:defRPr/>
            </a:pPr>
            <a:r>
              <a:rPr lang="en-US" dirty="0" smtClean="0">
                <a:solidFill>
                  <a:srgbClr val="3F3F3F"/>
                </a:solidFill>
                <a:ea typeface="ＭＳ Ｐゴシック" pitchFamily="-107" charset="-128"/>
              </a:rPr>
              <a:t>Proposal </a:t>
            </a:r>
            <a:r>
              <a:rPr lang="en-US" sz="1400" i="1" dirty="0" smtClean="0">
                <a:solidFill>
                  <a:srgbClr val="3F3F3F"/>
                </a:solidFill>
                <a:ea typeface="ＭＳ Ｐゴシック" pitchFamily="-107" charset="-128"/>
              </a:rPr>
              <a:t>(more comprehensive)</a:t>
            </a:r>
            <a:endParaRPr lang="en-US" i="1" dirty="0" smtClean="0">
              <a:solidFill>
                <a:srgbClr val="3F3F3F"/>
              </a:solidFill>
              <a:ea typeface="ＭＳ Ｐゴシック" pitchFamily="-107" charset="-128"/>
            </a:endParaRPr>
          </a:p>
        </p:txBody>
      </p:sp>
      <p:sp>
        <p:nvSpPr>
          <p:cNvPr id="12293" name="Content Placeholder 4"/>
          <p:cNvSpPr>
            <a:spLocks noGrp="1"/>
          </p:cNvSpPr>
          <p:nvPr>
            <p:ph sz="quarter" idx="2"/>
          </p:nvPr>
        </p:nvSpPr>
        <p:spPr>
          <a:xfrm>
            <a:off x="381000" y="2708275"/>
            <a:ext cx="4041775" cy="3886200"/>
          </a:xfrm>
        </p:spPr>
        <p:txBody>
          <a:bodyPr/>
          <a:lstStyle/>
          <a:p>
            <a:pPr eaLnBrk="1" hangingPunct="1"/>
            <a:r>
              <a:rPr lang="en-US" dirty="0" smtClean="0">
                <a:ea typeface="ＭＳ Ｐゴシック" pitchFamily="-107" charset="-128"/>
              </a:rPr>
              <a:t>Products</a:t>
            </a:r>
          </a:p>
          <a:p>
            <a:pPr eaLnBrk="1" hangingPunct="1"/>
            <a:r>
              <a:rPr lang="en-US" dirty="0" smtClean="0">
                <a:ea typeface="ＭＳ Ｐゴシック" pitchFamily="-107" charset="-128"/>
              </a:rPr>
              <a:t>Specifications</a:t>
            </a:r>
          </a:p>
          <a:p>
            <a:pPr eaLnBrk="1" hangingPunct="1"/>
            <a:r>
              <a:rPr lang="en-US" dirty="0" smtClean="0">
                <a:ea typeface="ＭＳ Ｐゴシック" pitchFamily="-107" charset="-128"/>
              </a:rPr>
              <a:t>Delivery and Availability</a:t>
            </a:r>
          </a:p>
          <a:p>
            <a:pPr eaLnBrk="1" hangingPunct="1"/>
            <a:r>
              <a:rPr lang="en-US" dirty="0" smtClean="0">
                <a:ea typeface="ＭＳ Ｐゴシック" pitchFamily="-107" charset="-128"/>
              </a:rPr>
              <a:t>Fixed Prices</a:t>
            </a:r>
          </a:p>
          <a:p>
            <a:pPr eaLnBrk="1" hangingPunct="1"/>
            <a:r>
              <a:rPr lang="en-US" dirty="0" smtClean="0">
                <a:ea typeface="ＭＳ Ｐゴシック" pitchFamily="-107" charset="-128"/>
              </a:rPr>
              <a:t>Standardized Terms</a:t>
            </a:r>
          </a:p>
          <a:p>
            <a:pPr eaLnBrk="1" hangingPunct="1"/>
            <a:r>
              <a:rPr lang="en-US" dirty="0" smtClean="0">
                <a:ea typeface="ＭＳ Ｐゴシック" pitchFamily="-107" charset="-128"/>
              </a:rPr>
              <a:t>Off-the-Shelf, Standard Offerings</a:t>
            </a:r>
          </a:p>
          <a:p>
            <a:pPr eaLnBrk="1" hangingPunct="1"/>
            <a:r>
              <a:rPr lang="en-US" dirty="0" smtClean="0">
                <a:ea typeface="ＭＳ Ｐゴシック" pitchFamily="-107" charset="-128"/>
              </a:rPr>
              <a:t>Prices</a:t>
            </a:r>
          </a:p>
          <a:p>
            <a:pPr eaLnBrk="1" hangingPunct="1"/>
            <a:r>
              <a:rPr lang="en-US" dirty="0" smtClean="0">
                <a:ea typeface="ＭＳ Ｐゴシック" pitchFamily="-107" charset="-128"/>
              </a:rPr>
              <a:t>Simple Evaluation Criteria</a:t>
            </a:r>
          </a:p>
          <a:p>
            <a:pPr eaLnBrk="1" hangingPunct="1"/>
            <a:r>
              <a:rPr lang="en-US" dirty="0" smtClean="0">
                <a:ea typeface="ＭＳ Ｐゴシック" pitchFamily="-107" charset="-128"/>
              </a:rPr>
              <a:t>Award on Price </a:t>
            </a:r>
          </a:p>
        </p:txBody>
      </p:sp>
      <p:sp>
        <p:nvSpPr>
          <p:cNvPr id="12294" name="Content Placeholder 5"/>
          <p:cNvSpPr>
            <a:spLocks noGrp="1"/>
          </p:cNvSpPr>
          <p:nvPr>
            <p:ph sz="quarter" idx="4"/>
          </p:nvPr>
        </p:nvSpPr>
        <p:spPr>
          <a:xfrm>
            <a:off x="4718050" y="2708275"/>
            <a:ext cx="4041775" cy="3886200"/>
          </a:xfrm>
        </p:spPr>
        <p:txBody>
          <a:bodyPr/>
          <a:lstStyle/>
          <a:p>
            <a:pPr eaLnBrk="1" hangingPunct="1">
              <a:lnSpc>
                <a:spcPct val="90000"/>
              </a:lnSpc>
            </a:pPr>
            <a:r>
              <a:rPr lang="en-US" dirty="0" smtClean="0">
                <a:ea typeface="ＭＳ Ｐゴシック" pitchFamily="-107" charset="-128"/>
              </a:rPr>
              <a:t>Services</a:t>
            </a:r>
          </a:p>
          <a:p>
            <a:pPr eaLnBrk="1" hangingPunct="1">
              <a:lnSpc>
                <a:spcPct val="90000"/>
              </a:lnSpc>
            </a:pPr>
            <a:r>
              <a:rPr lang="en-US" dirty="0" smtClean="0">
                <a:ea typeface="ＭＳ Ｐゴシック" pitchFamily="-107" charset="-128"/>
              </a:rPr>
              <a:t>Statements of Work</a:t>
            </a:r>
          </a:p>
          <a:p>
            <a:pPr eaLnBrk="1" hangingPunct="1">
              <a:lnSpc>
                <a:spcPct val="90000"/>
              </a:lnSpc>
            </a:pPr>
            <a:r>
              <a:rPr lang="en-US" dirty="0" smtClean="0">
                <a:ea typeface="ＭＳ Ｐゴシック" pitchFamily="-107" charset="-128"/>
              </a:rPr>
              <a:t>Tasks and Schedules</a:t>
            </a:r>
          </a:p>
          <a:p>
            <a:pPr eaLnBrk="1" hangingPunct="1">
              <a:lnSpc>
                <a:spcPct val="90000"/>
              </a:lnSpc>
            </a:pPr>
            <a:r>
              <a:rPr lang="en-US" dirty="0" smtClean="0">
                <a:ea typeface="ＭＳ Ｐゴシック" pitchFamily="-107" charset="-128"/>
              </a:rPr>
              <a:t>Fixed Prices, and Time and Materials or Cost Plus</a:t>
            </a:r>
          </a:p>
          <a:p>
            <a:pPr eaLnBrk="1" hangingPunct="1">
              <a:lnSpc>
                <a:spcPct val="90000"/>
              </a:lnSpc>
            </a:pPr>
            <a:r>
              <a:rPr lang="en-US" dirty="0" smtClean="0">
                <a:ea typeface="ＭＳ Ｐゴシック" pitchFamily="-107" charset="-128"/>
              </a:rPr>
              <a:t>Standardized and Unique Terms</a:t>
            </a:r>
          </a:p>
          <a:p>
            <a:pPr eaLnBrk="1" hangingPunct="1">
              <a:lnSpc>
                <a:spcPct val="90000"/>
              </a:lnSpc>
            </a:pPr>
            <a:r>
              <a:rPr lang="en-US" dirty="0" smtClean="0">
                <a:ea typeface="ＭＳ Ｐゴシック" pitchFamily="-107" charset="-128"/>
              </a:rPr>
              <a:t>Custom Offerings</a:t>
            </a:r>
          </a:p>
          <a:p>
            <a:pPr eaLnBrk="1" hangingPunct="1">
              <a:lnSpc>
                <a:spcPct val="90000"/>
              </a:lnSpc>
            </a:pPr>
            <a:r>
              <a:rPr lang="en-US" dirty="0" smtClean="0">
                <a:ea typeface="ＭＳ Ｐゴシック" pitchFamily="-107" charset="-128"/>
              </a:rPr>
              <a:t>Total Costs</a:t>
            </a:r>
          </a:p>
          <a:p>
            <a:pPr eaLnBrk="1" hangingPunct="1">
              <a:lnSpc>
                <a:spcPct val="90000"/>
              </a:lnSpc>
            </a:pPr>
            <a:r>
              <a:rPr lang="en-US" dirty="0" smtClean="0">
                <a:ea typeface="ＭＳ Ｐゴシック" pitchFamily="-107" charset="-128"/>
              </a:rPr>
              <a:t>Complex Evaluation Criteria</a:t>
            </a:r>
          </a:p>
          <a:p>
            <a:pPr eaLnBrk="1" hangingPunct="1">
              <a:lnSpc>
                <a:spcPct val="90000"/>
              </a:lnSpc>
            </a:pPr>
            <a:r>
              <a:rPr lang="en-US" dirty="0" smtClean="0">
                <a:ea typeface="ＭＳ Ｐゴシック" pitchFamily="-107" charset="-128"/>
              </a:rPr>
              <a:t>Award on Price and Other Factors </a:t>
            </a:r>
          </a:p>
        </p:txBody>
      </p:sp>
      <p:sp>
        <p:nvSpPr>
          <p:cNvPr id="10" name="Slide Number Placeholder 9"/>
          <p:cNvSpPr>
            <a:spLocks noGrp="1"/>
          </p:cNvSpPr>
          <p:nvPr>
            <p:ph type="sldNum" sz="quarter" idx="12"/>
          </p:nvPr>
        </p:nvSpPr>
        <p:spPr/>
        <p:txBody>
          <a:bodyPr/>
          <a:lstStyle/>
          <a:p>
            <a:pPr>
              <a:defRPr/>
            </a:pPr>
            <a:fld id="{099F6B07-BCE3-447C-939A-A7FD62235051}"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fade">
                                      <p:cBhvr>
                                        <p:cTn id="7" dur="500"/>
                                        <p:tgtEl>
                                          <p:spTgt spid="1229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93">
                                            <p:txEl>
                                              <p:pRg st="1" end="1"/>
                                            </p:txEl>
                                          </p:spTgt>
                                        </p:tgtEl>
                                        <p:attrNameLst>
                                          <p:attrName>style.visibility</p:attrName>
                                        </p:attrNameLst>
                                      </p:cBhvr>
                                      <p:to>
                                        <p:strVal val="visible"/>
                                      </p:to>
                                    </p:set>
                                    <p:animEffect transition="in" filter="fade">
                                      <p:cBhvr>
                                        <p:cTn id="11" dur="500"/>
                                        <p:tgtEl>
                                          <p:spTgt spid="1229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293">
                                            <p:txEl>
                                              <p:pRg st="2" end="2"/>
                                            </p:txEl>
                                          </p:spTgt>
                                        </p:tgtEl>
                                        <p:attrNameLst>
                                          <p:attrName>style.visibility</p:attrName>
                                        </p:attrNameLst>
                                      </p:cBhvr>
                                      <p:to>
                                        <p:strVal val="visible"/>
                                      </p:to>
                                    </p:set>
                                    <p:animEffect transition="in" filter="fade">
                                      <p:cBhvr>
                                        <p:cTn id="15" dur="500"/>
                                        <p:tgtEl>
                                          <p:spTgt spid="1229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293">
                                            <p:txEl>
                                              <p:pRg st="3" end="3"/>
                                            </p:txEl>
                                          </p:spTgt>
                                        </p:tgtEl>
                                        <p:attrNameLst>
                                          <p:attrName>style.visibility</p:attrName>
                                        </p:attrNameLst>
                                      </p:cBhvr>
                                      <p:to>
                                        <p:strVal val="visible"/>
                                      </p:to>
                                    </p:set>
                                    <p:animEffect transition="in" filter="fade">
                                      <p:cBhvr>
                                        <p:cTn id="19" dur="500"/>
                                        <p:tgtEl>
                                          <p:spTgt spid="1229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293">
                                            <p:txEl>
                                              <p:pRg st="4" end="4"/>
                                            </p:txEl>
                                          </p:spTgt>
                                        </p:tgtEl>
                                        <p:attrNameLst>
                                          <p:attrName>style.visibility</p:attrName>
                                        </p:attrNameLst>
                                      </p:cBhvr>
                                      <p:to>
                                        <p:strVal val="visible"/>
                                      </p:to>
                                    </p:set>
                                    <p:animEffect transition="in" filter="fade">
                                      <p:cBhvr>
                                        <p:cTn id="23" dur="500"/>
                                        <p:tgtEl>
                                          <p:spTgt spid="1229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293">
                                            <p:txEl>
                                              <p:pRg st="5" end="5"/>
                                            </p:txEl>
                                          </p:spTgt>
                                        </p:tgtEl>
                                        <p:attrNameLst>
                                          <p:attrName>style.visibility</p:attrName>
                                        </p:attrNameLst>
                                      </p:cBhvr>
                                      <p:to>
                                        <p:strVal val="visible"/>
                                      </p:to>
                                    </p:set>
                                    <p:animEffect transition="in" filter="fade">
                                      <p:cBhvr>
                                        <p:cTn id="27" dur="500"/>
                                        <p:tgtEl>
                                          <p:spTgt spid="1229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293">
                                            <p:txEl>
                                              <p:pRg st="6" end="6"/>
                                            </p:txEl>
                                          </p:spTgt>
                                        </p:tgtEl>
                                        <p:attrNameLst>
                                          <p:attrName>style.visibility</p:attrName>
                                        </p:attrNameLst>
                                      </p:cBhvr>
                                      <p:to>
                                        <p:strVal val="visible"/>
                                      </p:to>
                                    </p:set>
                                    <p:animEffect transition="in" filter="fade">
                                      <p:cBhvr>
                                        <p:cTn id="31" dur="500"/>
                                        <p:tgtEl>
                                          <p:spTgt spid="1229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293">
                                            <p:txEl>
                                              <p:pRg st="7" end="7"/>
                                            </p:txEl>
                                          </p:spTgt>
                                        </p:tgtEl>
                                        <p:attrNameLst>
                                          <p:attrName>style.visibility</p:attrName>
                                        </p:attrNameLst>
                                      </p:cBhvr>
                                      <p:to>
                                        <p:strVal val="visible"/>
                                      </p:to>
                                    </p:set>
                                    <p:animEffect transition="in" filter="fade">
                                      <p:cBhvr>
                                        <p:cTn id="35" dur="500"/>
                                        <p:tgtEl>
                                          <p:spTgt spid="12293">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293">
                                            <p:txEl>
                                              <p:pRg st="8" end="8"/>
                                            </p:txEl>
                                          </p:spTgt>
                                        </p:tgtEl>
                                        <p:attrNameLst>
                                          <p:attrName>style.visibility</p:attrName>
                                        </p:attrNameLst>
                                      </p:cBhvr>
                                      <p:to>
                                        <p:strVal val="visible"/>
                                      </p:to>
                                    </p:set>
                                    <p:animEffect transition="in" filter="fade">
                                      <p:cBhvr>
                                        <p:cTn id="39" dur="500"/>
                                        <p:tgtEl>
                                          <p:spTgt spid="1229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294">
                                            <p:txEl>
                                              <p:pRg st="0" end="0"/>
                                            </p:txEl>
                                          </p:spTgt>
                                        </p:tgtEl>
                                        <p:attrNameLst>
                                          <p:attrName>style.visibility</p:attrName>
                                        </p:attrNameLst>
                                      </p:cBhvr>
                                      <p:to>
                                        <p:strVal val="visible"/>
                                      </p:to>
                                    </p:set>
                                    <p:animEffect transition="in" filter="fade">
                                      <p:cBhvr>
                                        <p:cTn id="44" dur="500"/>
                                        <p:tgtEl>
                                          <p:spTgt spid="12294">
                                            <p:txEl>
                                              <p:pRg st="0" end="0"/>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2294">
                                            <p:txEl>
                                              <p:pRg st="1" end="1"/>
                                            </p:txEl>
                                          </p:spTgt>
                                        </p:tgtEl>
                                        <p:attrNameLst>
                                          <p:attrName>style.visibility</p:attrName>
                                        </p:attrNameLst>
                                      </p:cBhvr>
                                      <p:to>
                                        <p:strVal val="visible"/>
                                      </p:to>
                                    </p:set>
                                    <p:animEffect transition="in" filter="fade">
                                      <p:cBhvr>
                                        <p:cTn id="48" dur="500"/>
                                        <p:tgtEl>
                                          <p:spTgt spid="12294">
                                            <p:txEl>
                                              <p:pRg st="1" end="1"/>
                                            </p:txEl>
                                          </p:spTgt>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2294">
                                            <p:txEl>
                                              <p:pRg st="2" end="2"/>
                                            </p:txEl>
                                          </p:spTgt>
                                        </p:tgtEl>
                                        <p:attrNameLst>
                                          <p:attrName>style.visibility</p:attrName>
                                        </p:attrNameLst>
                                      </p:cBhvr>
                                      <p:to>
                                        <p:strVal val="visible"/>
                                      </p:to>
                                    </p:set>
                                    <p:animEffect transition="in" filter="fade">
                                      <p:cBhvr>
                                        <p:cTn id="52" dur="500"/>
                                        <p:tgtEl>
                                          <p:spTgt spid="12294">
                                            <p:txEl>
                                              <p:pRg st="2" end="2"/>
                                            </p:txEl>
                                          </p:spTgt>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2294">
                                            <p:txEl>
                                              <p:pRg st="3" end="3"/>
                                            </p:txEl>
                                          </p:spTgt>
                                        </p:tgtEl>
                                        <p:attrNameLst>
                                          <p:attrName>style.visibility</p:attrName>
                                        </p:attrNameLst>
                                      </p:cBhvr>
                                      <p:to>
                                        <p:strVal val="visible"/>
                                      </p:to>
                                    </p:set>
                                    <p:animEffect transition="in" filter="fade">
                                      <p:cBhvr>
                                        <p:cTn id="56" dur="500"/>
                                        <p:tgtEl>
                                          <p:spTgt spid="12294">
                                            <p:txEl>
                                              <p:pRg st="3" end="3"/>
                                            </p:txEl>
                                          </p:spTgt>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2294">
                                            <p:txEl>
                                              <p:pRg st="4" end="4"/>
                                            </p:txEl>
                                          </p:spTgt>
                                        </p:tgtEl>
                                        <p:attrNameLst>
                                          <p:attrName>style.visibility</p:attrName>
                                        </p:attrNameLst>
                                      </p:cBhvr>
                                      <p:to>
                                        <p:strVal val="visible"/>
                                      </p:to>
                                    </p:set>
                                    <p:animEffect transition="in" filter="fade">
                                      <p:cBhvr>
                                        <p:cTn id="60" dur="500"/>
                                        <p:tgtEl>
                                          <p:spTgt spid="12294">
                                            <p:txEl>
                                              <p:pRg st="4" end="4"/>
                                            </p:txEl>
                                          </p:spTgt>
                                        </p:tgtEl>
                                      </p:cBhvr>
                                    </p:animEffect>
                                  </p:childTnLst>
                                </p:cTn>
                              </p:par>
                            </p:childTnLst>
                          </p:cTn>
                        </p:par>
                        <p:par>
                          <p:cTn id="61" fill="hold">
                            <p:stCondLst>
                              <p:cond delay="2500"/>
                            </p:stCondLst>
                            <p:childTnLst>
                              <p:par>
                                <p:cTn id="62" presetID="10" presetClass="entr" presetSubtype="0" fill="hold" grpId="0" nodeType="afterEffect">
                                  <p:stCondLst>
                                    <p:cond delay="0"/>
                                  </p:stCondLst>
                                  <p:childTnLst>
                                    <p:set>
                                      <p:cBhvr>
                                        <p:cTn id="63" dur="1" fill="hold">
                                          <p:stCondLst>
                                            <p:cond delay="0"/>
                                          </p:stCondLst>
                                        </p:cTn>
                                        <p:tgtEl>
                                          <p:spTgt spid="12294">
                                            <p:txEl>
                                              <p:pRg st="5" end="5"/>
                                            </p:txEl>
                                          </p:spTgt>
                                        </p:tgtEl>
                                        <p:attrNameLst>
                                          <p:attrName>style.visibility</p:attrName>
                                        </p:attrNameLst>
                                      </p:cBhvr>
                                      <p:to>
                                        <p:strVal val="visible"/>
                                      </p:to>
                                    </p:set>
                                    <p:animEffect transition="in" filter="fade">
                                      <p:cBhvr>
                                        <p:cTn id="64" dur="500"/>
                                        <p:tgtEl>
                                          <p:spTgt spid="12294">
                                            <p:txEl>
                                              <p:pRg st="5" end="5"/>
                                            </p:txEl>
                                          </p:spTgt>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12294">
                                            <p:txEl>
                                              <p:pRg st="6" end="6"/>
                                            </p:txEl>
                                          </p:spTgt>
                                        </p:tgtEl>
                                        <p:attrNameLst>
                                          <p:attrName>style.visibility</p:attrName>
                                        </p:attrNameLst>
                                      </p:cBhvr>
                                      <p:to>
                                        <p:strVal val="visible"/>
                                      </p:to>
                                    </p:set>
                                    <p:animEffect transition="in" filter="fade">
                                      <p:cBhvr>
                                        <p:cTn id="68" dur="500"/>
                                        <p:tgtEl>
                                          <p:spTgt spid="12294">
                                            <p:txEl>
                                              <p:pRg st="6" end="6"/>
                                            </p:txEl>
                                          </p:spTgt>
                                        </p:tgtEl>
                                      </p:cBhvr>
                                    </p:animEffect>
                                  </p:childTnLst>
                                </p:cTn>
                              </p:par>
                            </p:childTnLst>
                          </p:cTn>
                        </p:par>
                        <p:par>
                          <p:cTn id="69" fill="hold">
                            <p:stCondLst>
                              <p:cond delay="3500"/>
                            </p:stCondLst>
                            <p:childTnLst>
                              <p:par>
                                <p:cTn id="70" presetID="10" presetClass="entr" presetSubtype="0" fill="hold" grpId="0" nodeType="afterEffect">
                                  <p:stCondLst>
                                    <p:cond delay="0"/>
                                  </p:stCondLst>
                                  <p:childTnLst>
                                    <p:set>
                                      <p:cBhvr>
                                        <p:cTn id="71" dur="1" fill="hold">
                                          <p:stCondLst>
                                            <p:cond delay="0"/>
                                          </p:stCondLst>
                                        </p:cTn>
                                        <p:tgtEl>
                                          <p:spTgt spid="12294">
                                            <p:txEl>
                                              <p:pRg st="7" end="7"/>
                                            </p:txEl>
                                          </p:spTgt>
                                        </p:tgtEl>
                                        <p:attrNameLst>
                                          <p:attrName>style.visibility</p:attrName>
                                        </p:attrNameLst>
                                      </p:cBhvr>
                                      <p:to>
                                        <p:strVal val="visible"/>
                                      </p:to>
                                    </p:set>
                                    <p:animEffect transition="in" filter="fade">
                                      <p:cBhvr>
                                        <p:cTn id="72" dur="500"/>
                                        <p:tgtEl>
                                          <p:spTgt spid="12294">
                                            <p:txEl>
                                              <p:pRg st="7" end="7"/>
                                            </p:txEl>
                                          </p:spTgt>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2294">
                                            <p:txEl>
                                              <p:pRg st="8" end="8"/>
                                            </p:txEl>
                                          </p:spTgt>
                                        </p:tgtEl>
                                        <p:attrNameLst>
                                          <p:attrName>style.visibility</p:attrName>
                                        </p:attrNameLst>
                                      </p:cBhvr>
                                      <p:to>
                                        <p:strVal val="visible"/>
                                      </p:to>
                                    </p:set>
                                    <p:animEffect transition="in" filter="fade">
                                      <p:cBhvr>
                                        <p:cTn id="76" dur="500"/>
                                        <p:tgtEl>
                                          <p:spTgt spid="122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uiExpand="1" build="p"/>
      <p:bldP spid="1229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smtClean="0">
                <a:ea typeface="ＭＳ Ｐゴシック" pitchFamily="-107" charset="-128"/>
              </a:rPr>
              <a:t>How do you know when to use what?</a:t>
            </a:r>
          </a:p>
        </p:txBody>
      </p:sp>
      <p:graphicFrame>
        <p:nvGraphicFramePr>
          <p:cNvPr id="1026" name="Content Placeholder 3"/>
          <p:cNvGraphicFramePr>
            <a:graphicFrameLocks noGrp="1" noChangeAspect="1"/>
          </p:cNvGraphicFramePr>
          <p:nvPr>
            <p:ph idx="1"/>
            <p:extLst>
              <p:ext uri="{D42A27DB-BD31-4B8C-83A1-F6EECF244321}">
                <p14:modId xmlns:p14="http://schemas.microsoft.com/office/powerpoint/2010/main" val="2680561516"/>
              </p:ext>
            </p:extLst>
          </p:nvPr>
        </p:nvGraphicFramePr>
        <p:xfrm>
          <a:off x="458788" y="2978150"/>
          <a:ext cx="8342312" cy="2887663"/>
        </p:xfrm>
        <a:graphic>
          <a:graphicData uri="http://schemas.openxmlformats.org/presentationml/2006/ole">
            <mc:AlternateContent xmlns:mc="http://schemas.openxmlformats.org/markup-compatibility/2006">
              <mc:Choice xmlns:v="urn:schemas-microsoft-com:vml" Requires="v">
                <p:oleObj spid="_x0000_s1091" name="Document" r:id="rId5" imgW="5650631" imgH="1955498" progId="Word.Document.8">
                  <p:embed/>
                </p:oleObj>
              </mc:Choice>
              <mc:Fallback>
                <p:oleObj name="Document" r:id="rId5" imgW="5650631" imgH="1955498" progId="Word.Document.8">
                  <p:embed/>
                  <p:pic>
                    <p:nvPicPr>
                      <p:cNvPr id="0" name="Picture 12"/>
                      <p:cNvPicPr>
                        <a:picLocks noGrp="1" noChangeAspect="1" noChangeArrowheads="1"/>
                      </p:cNvPicPr>
                      <p:nvPr/>
                    </p:nvPicPr>
                    <p:blipFill>
                      <a:blip r:embed="rId6"/>
                      <a:srcRect/>
                      <a:stretch>
                        <a:fillRect/>
                      </a:stretch>
                    </p:blipFill>
                    <p:spPr bwMode="auto">
                      <a:xfrm>
                        <a:off x="458788" y="2978150"/>
                        <a:ext cx="8342312" cy="288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17</a:t>
            </a:fld>
            <a:endParaRPr lang="en-US"/>
          </a:p>
        </p:txBody>
      </p:sp>
      <p:sp>
        <p:nvSpPr>
          <p:cNvPr id="2" name="TextBox 1"/>
          <p:cNvSpPr txBox="1"/>
          <p:nvPr/>
        </p:nvSpPr>
        <p:spPr>
          <a:xfrm>
            <a:off x="1371600" y="5562600"/>
            <a:ext cx="6705600" cy="707886"/>
          </a:xfrm>
          <a:prstGeom prst="rect">
            <a:avLst/>
          </a:prstGeom>
          <a:noFill/>
        </p:spPr>
        <p:txBody>
          <a:bodyPr wrap="square" rtlCol="0">
            <a:spAutoFit/>
          </a:bodyPr>
          <a:lstStyle/>
          <a:p>
            <a:r>
              <a:rPr lang="en-US" sz="4000" dirty="0" smtClean="0"/>
              <a:t>When it doubt – write it out!</a:t>
            </a:r>
            <a:endParaRPr lang="en-US" sz="4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ea typeface="ＭＳ Ｐゴシック" pitchFamily="-107" charset="-128"/>
              </a:rPr>
              <a:t>An Example of a Price Quote</a:t>
            </a:r>
          </a:p>
        </p:txBody>
      </p:sp>
      <p:sp>
        <p:nvSpPr>
          <p:cNvPr id="13315" name="Content Placeholder 2"/>
          <p:cNvSpPr>
            <a:spLocks noGrp="1"/>
          </p:cNvSpPr>
          <p:nvPr>
            <p:ph idx="1"/>
          </p:nvPr>
        </p:nvSpPr>
        <p:spPr/>
        <p:txBody>
          <a:bodyPr/>
          <a:lstStyle/>
          <a:p>
            <a:pPr algn="ctr" eaLnBrk="1" hangingPunct="1"/>
            <a:r>
              <a:rPr lang="en-US" sz="3600" dirty="0" smtClean="0">
                <a:ea typeface="ＭＳ Ｐゴシック" pitchFamily="-107" charset="-128"/>
              </a:rPr>
              <a:t>Radiology Services from </a:t>
            </a:r>
            <a:r>
              <a:rPr lang="en-US" sz="3600" dirty="0" err="1" smtClean="0">
                <a:ea typeface="ＭＳ Ｐゴシック" pitchFamily="-107" charset="-128"/>
              </a:rPr>
              <a:t>Sunquest</a:t>
            </a:r>
            <a:endParaRPr lang="en-US" sz="3600" dirty="0" smtClean="0">
              <a:ea typeface="ＭＳ Ｐゴシック" pitchFamily="-107" charset="-128"/>
            </a:endParaRPr>
          </a:p>
          <a:p>
            <a:pPr algn="ctr" eaLnBrk="1" hangingPunct="1"/>
            <a:endParaRPr lang="en-US" sz="3600" dirty="0" smtClean="0">
              <a:ea typeface="ＭＳ Ｐゴシック" pitchFamily="-107" charset="-128"/>
            </a:endParaRPr>
          </a:p>
          <a:p>
            <a:pPr algn="ctr" eaLnBrk="1" hangingPunct="1"/>
            <a:r>
              <a:rPr lang="en-US" sz="3600" dirty="0" smtClean="0">
                <a:ea typeface="ＭＳ Ｐゴシック" pitchFamily="-107" charset="-128"/>
              </a:rPr>
              <a:t>There is a document on D2L for this</a:t>
            </a:r>
          </a:p>
          <a:p>
            <a:pPr marL="109537" indent="0" algn="ctr" eaLnBrk="1" hangingPunct="1">
              <a:buNone/>
            </a:pPr>
            <a:r>
              <a:rPr lang="en-US" sz="3600" dirty="0" smtClean="0">
                <a:ea typeface="ＭＳ Ｐゴシック" pitchFamily="-107" charset="-128"/>
              </a:rPr>
              <a:t>(readings section)</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ea typeface="ＭＳ Ｐゴシック" pitchFamily="-107" charset="-128"/>
              </a:rPr>
              <a:t>Written solicitations</a:t>
            </a:r>
          </a:p>
        </p:txBody>
      </p:sp>
      <p:sp>
        <p:nvSpPr>
          <p:cNvPr id="14339" name="Content Placeholder 2"/>
          <p:cNvSpPr>
            <a:spLocks noGrp="1"/>
          </p:cNvSpPr>
          <p:nvPr>
            <p:ph idx="1"/>
          </p:nvPr>
        </p:nvSpPr>
        <p:spPr/>
        <p:txBody>
          <a:bodyPr/>
          <a:lstStyle/>
          <a:p>
            <a:pPr eaLnBrk="1" hangingPunct="1"/>
            <a:r>
              <a:rPr lang="en-US" dirty="0" smtClean="0">
                <a:ea typeface="ＭＳ Ｐゴシック" pitchFamily="-107" charset="-128"/>
              </a:rPr>
              <a:t>Takes many forms including:</a:t>
            </a:r>
          </a:p>
          <a:p>
            <a:pPr lvl="1" eaLnBrk="1" hangingPunct="1"/>
            <a:r>
              <a:rPr lang="en-US" dirty="0" smtClean="0">
                <a:ea typeface="ＭＳ Ｐゴシック" pitchFamily="-107" charset="-128"/>
              </a:rPr>
              <a:t>e-mail, </a:t>
            </a:r>
          </a:p>
          <a:p>
            <a:pPr lvl="1" eaLnBrk="1" hangingPunct="1"/>
            <a:r>
              <a:rPr lang="en-US" dirty="0" smtClean="0">
                <a:ea typeface="ＭＳ Ｐゴシック" pitchFamily="-107" charset="-128"/>
              </a:rPr>
              <a:t>fax, </a:t>
            </a:r>
          </a:p>
          <a:p>
            <a:pPr lvl="1" eaLnBrk="1" hangingPunct="1"/>
            <a:r>
              <a:rPr lang="en-US" dirty="0" smtClean="0">
                <a:ea typeface="ＭＳ Ｐゴシック" pitchFamily="-107" charset="-128"/>
              </a:rPr>
              <a:t>hard copy letter, or </a:t>
            </a:r>
            <a:br>
              <a:rPr lang="en-US" dirty="0" smtClean="0">
                <a:ea typeface="ＭＳ Ｐゴシック" pitchFamily="-107" charset="-128"/>
              </a:rPr>
            </a:br>
            <a:r>
              <a:rPr lang="en-US" dirty="0" smtClean="0">
                <a:ea typeface="ＭＳ Ｐゴシック" pitchFamily="-107" charset="-128"/>
              </a:rPr>
              <a:t>     some form of verbal communication</a:t>
            </a:r>
          </a:p>
          <a:p>
            <a:pPr lvl="1" eaLnBrk="1" hangingPunct="1"/>
            <a:r>
              <a:rPr lang="en-US" dirty="0" smtClean="0">
                <a:ea typeface="ＭＳ Ｐゴシック" pitchFamily="-107" charset="-128"/>
              </a:rPr>
              <a:t>Online submission </a:t>
            </a:r>
          </a:p>
          <a:p>
            <a:pPr lvl="1" eaLnBrk="1" hangingPunct="1"/>
            <a:endParaRPr lang="en-US" dirty="0">
              <a:ea typeface="ＭＳ Ｐゴシック" pitchFamily="-107" charset="-128"/>
            </a:endParaRPr>
          </a:p>
          <a:p>
            <a:pPr lvl="1" eaLnBrk="1" hangingPunct="1"/>
            <a:r>
              <a:rPr lang="en-US" b="1" dirty="0" smtClean="0">
                <a:ea typeface="ＭＳ Ｐゴシック" pitchFamily="-107" charset="-128"/>
              </a:rPr>
              <a:t>HAVE DEADLINES!!</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fade">
                                      <p:cBhvr>
                                        <p:cTn id="10" dur="500"/>
                                        <p:tgtEl>
                                          <p:spTgt spid="143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fade">
                                      <p:cBhvr>
                                        <p:cTn id="13" dur="500"/>
                                        <p:tgtEl>
                                          <p:spTgt spid="1433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39">
                                            <p:txEl>
                                              <p:pRg st="3" end="3"/>
                                            </p:txEl>
                                          </p:spTgt>
                                        </p:tgtEl>
                                        <p:attrNameLst>
                                          <p:attrName>style.visibility</p:attrName>
                                        </p:attrNameLst>
                                      </p:cBhvr>
                                      <p:to>
                                        <p:strVal val="visible"/>
                                      </p:to>
                                    </p:set>
                                    <p:animEffect transition="in" filter="fade">
                                      <p:cBhvr>
                                        <p:cTn id="16" dur="500"/>
                                        <p:tgtEl>
                                          <p:spTgt spid="1433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animEffect transition="in" filter="fade">
                                      <p:cBhvr>
                                        <p:cTn id="19" dur="500"/>
                                        <p:tgtEl>
                                          <p:spTgt spid="1433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339">
                                            <p:txEl>
                                              <p:pRg st="6" end="6"/>
                                            </p:txEl>
                                          </p:spTgt>
                                        </p:tgtEl>
                                        <p:attrNameLst>
                                          <p:attrName>style.visibility</p:attrName>
                                        </p:attrNameLst>
                                      </p:cBhvr>
                                      <p:to>
                                        <p:strVal val="visible"/>
                                      </p:to>
                                    </p:set>
                                    <p:animEffect transition="in" filter="fade">
                                      <p:cBhvr>
                                        <p:cTn id="24"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ea typeface="ＭＳ Ｐゴシック" pitchFamily="-107" charset="-128"/>
              </a:rPr>
              <a:t>Agenda</a:t>
            </a:r>
          </a:p>
        </p:txBody>
      </p:sp>
      <p:sp>
        <p:nvSpPr>
          <p:cNvPr id="7171" name="Content Placeholder 2"/>
          <p:cNvSpPr>
            <a:spLocks noGrp="1"/>
          </p:cNvSpPr>
          <p:nvPr>
            <p:ph sz="half" idx="1"/>
          </p:nvPr>
        </p:nvSpPr>
        <p:spPr>
          <a:xfrm>
            <a:off x="457200" y="2249488"/>
            <a:ext cx="4038600" cy="4525962"/>
          </a:xfrm>
        </p:spPr>
        <p:txBody>
          <a:bodyPr/>
          <a:lstStyle/>
          <a:p>
            <a:pPr eaLnBrk="1" hangingPunct="1"/>
            <a:endParaRPr lang="en-US" dirty="0" smtClean="0">
              <a:ea typeface="ＭＳ Ｐゴシック" pitchFamily="-107" charset="-128"/>
            </a:endParaRPr>
          </a:p>
          <a:p>
            <a:pPr eaLnBrk="1" hangingPunct="1"/>
            <a:r>
              <a:rPr lang="en-US" dirty="0" smtClean="0">
                <a:ea typeface="ＭＳ Ｐゴシック" pitchFamily="-107" charset="-128"/>
              </a:rPr>
              <a:t>RFPs</a:t>
            </a:r>
          </a:p>
          <a:p>
            <a:pPr eaLnBrk="1" hangingPunct="1"/>
            <a:r>
              <a:rPr lang="en-US" dirty="0" smtClean="0">
                <a:ea typeface="ＭＳ Ｐゴシック" pitchFamily="-107" charset="-128"/>
              </a:rPr>
              <a:t>SLAs</a:t>
            </a:r>
          </a:p>
          <a:p>
            <a:pPr eaLnBrk="1" hangingPunct="1"/>
            <a:r>
              <a:rPr lang="en-US" dirty="0" smtClean="0">
                <a:ea typeface="ＭＳ Ｐゴシック" pitchFamily="-107" charset="-128"/>
              </a:rPr>
              <a:t>IT Governance</a:t>
            </a:r>
          </a:p>
        </p:txBody>
      </p:sp>
      <p:pic>
        <p:nvPicPr>
          <p:cNvPr id="7172" name="Content Placeholder 4" descr="Agenda VF.bmp"/>
          <p:cNvPicPr>
            <a:picLocks noGrp="1" noChangeAspect="1"/>
          </p:cNvPicPr>
          <p:nvPr>
            <p:ph sz="half" idx="2"/>
          </p:nvPr>
        </p:nvPicPr>
        <p:blipFill>
          <a:blip r:embed="rId3"/>
          <a:srcRect l="-12537" r="-12537"/>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z="3200" smtClean="0">
                <a:ea typeface="ＭＳ Ｐゴシック" pitchFamily="-107" charset="-128"/>
              </a:rPr>
              <a:t>Business reasons to insist on written solicitations:</a:t>
            </a:r>
          </a:p>
        </p:txBody>
      </p:sp>
      <p:sp>
        <p:nvSpPr>
          <p:cNvPr id="3" name="Content Placeholder 2"/>
          <p:cNvSpPr>
            <a:spLocks noGrp="1"/>
          </p:cNvSpPr>
          <p:nvPr>
            <p:ph idx="1"/>
          </p:nvPr>
        </p:nvSpPr>
        <p:spPr/>
        <p:txBody>
          <a:bodyPr/>
          <a:lstStyle/>
          <a:p>
            <a:pPr eaLnBrk="1" hangingPunct="1"/>
            <a:r>
              <a:rPr lang="en-US" i="1" smtClean="0">
                <a:ea typeface="ＭＳ Ｐゴシック" pitchFamily="-107" charset="-128"/>
              </a:rPr>
              <a:t>Protects</a:t>
            </a:r>
            <a:r>
              <a:rPr lang="en-US" smtClean="0">
                <a:ea typeface="ＭＳ Ｐゴシック" pitchFamily="-107" charset="-128"/>
              </a:rPr>
              <a:t> both parties' interests</a:t>
            </a:r>
          </a:p>
          <a:p>
            <a:pPr eaLnBrk="1" hangingPunct="1"/>
            <a:r>
              <a:rPr lang="en-US" smtClean="0">
                <a:ea typeface="ＭＳ Ｐゴシック" pitchFamily="-107" charset="-128"/>
              </a:rPr>
              <a:t>Provides a </a:t>
            </a:r>
            <a:r>
              <a:rPr lang="en-US" i="1" smtClean="0">
                <a:ea typeface="ＭＳ Ｐゴシック" pitchFamily="-107" charset="-128"/>
              </a:rPr>
              <a:t>record</a:t>
            </a:r>
            <a:r>
              <a:rPr lang="en-US" smtClean="0">
                <a:ea typeface="ＭＳ Ｐゴシック" pitchFamily="-107" charset="-128"/>
              </a:rPr>
              <a:t> of transaction for historical perspective</a:t>
            </a:r>
          </a:p>
          <a:p>
            <a:pPr eaLnBrk="1" hangingPunct="1"/>
            <a:r>
              <a:rPr lang="en-US" smtClean="0">
                <a:ea typeface="ＭＳ Ｐゴシック" pitchFamily="-107" charset="-128"/>
              </a:rPr>
              <a:t>Ensures that suppliers receive </a:t>
            </a:r>
            <a:r>
              <a:rPr lang="en-US" i="1" smtClean="0">
                <a:ea typeface="ＭＳ Ｐゴシック" pitchFamily="-107" charset="-128"/>
              </a:rPr>
              <a:t>exact information</a:t>
            </a:r>
            <a:r>
              <a:rPr lang="en-US" smtClean="0">
                <a:ea typeface="ＭＳ Ｐゴシック" pitchFamily="-107" charset="-128"/>
              </a:rPr>
              <a:t> on bid requirements</a:t>
            </a:r>
          </a:p>
          <a:p>
            <a:pPr eaLnBrk="1" hangingPunct="1"/>
            <a:r>
              <a:rPr lang="en-US" i="1" smtClean="0">
                <a:ea typeface="ＭＳ Ｐゴシック" pitchFamily="-107" charset="-128"/>
              </a:rPr>
              <a:t>Efficient use</a:t>
            </a:r>
            <a:r>
              <a:rPr lang="en-US" smtClean="0">
                <a:ea typeface="ＭＳ Ｐゴシック" pitchFamily="-107" charset="-128"/>
              </a:rPr>
              <a:t> of buyer's </a:t>
            </a:r>
            <a:r>
              <a:rPr lang="en-US" i="1" smtClean="0">
                <a:ea typeface="ＭＳ Ｐゴシック" pitchFamily="-107" charset="-128"/>
              </a:rPr>
              <a:t>resources</a:t>
            </a:r>
            <a:r>
              <a:rPr lang="en-US" smtClean="0">
                <a:ea typeface="ＭＳ Ｐゴシック" pitchFamily="-107" charset="-128"/>
              </a:rPr>
              <a:t> </a:t>
            </a:r>
          </a:p>
          <a:p>
            <a:pPr eaLnBrk="1" hangingPunct="1"/>
            <a:r>
              <a:rPr lang="en-US" smtClean="0">
                <a:ea typeface="ＭＳ Ｐゴシック" pitchFamily="-107" charset="-128"/>
              </a:rPr>
              <a:t>Buyer is able to </a:t>
            </a:r>
            <a:r>
              <a:rPr lang="en-US" i="1" smtClean="0">
                <a:ea typeface="ＭＳ Ｐゴシック" pitchFamily="-107" charset="-128"/>
              </a:rPr>
              <a:t>include terms and conditions</a:t>
            </a:r>
            <a:r>
              <a:rPr lang="en-US" smtClean="0">
                <a:ea typeface="ＭＳ Ｐゴシック" pitchFamily="-107" charset="-128"/>
              </a:rPr>
              <a:t> of purchase and seller can review applicable information.</a:t>
            </a:r>
          </a:p>
          <a:p>
            <a:pPr eaLnBrk="1" hangingPunct="1"/>
            <a:endParaRPr lang="en-US"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ea typeface="ＭＳ Ｐゴシック" pitchFamily="-107" charset="-128"/>
              </a:rPr>
              <a:t>Features of a Standard Solicitation</a:t>
            </a:r>
          </a:p>
        </p:txBody>
      </p:sp>
      <p:sp>
        <p:nvSpPr>
          <p:cNvPr id="16387" name="Content Placeholder 2"/>
          <p:cNvSpPr>
            <a:spLocks noGrp="1"/>
          </p:cNvSpPr>
          <p:nvPr>
            <p:ph idx="1"/>
          </p:nvPr>
        </p:nvSpPr>
        <p:spPr/>
        <p:txBody>
          <a:bodyPr/>
          <a:lstStyle/>
          <a:p>
            <a:pPr marL="623888" indent="-514350" eaLnBrk="1" hangingPunct="1">
              <a:buFont typeface="Trebuchet MS" pitchFamily="-107" charset="0"/>
              <a:buAutoNum type="arabicPeriod"/>
            </a:pPr>
            <a:r>
              <a:rPr lang="en-US" dirty="0" smtClean="0">
                <a:ea typeface="ＭＳ Ｐゴシック" pitchFamily="-107" charset="-128"/>
              </a:rPr>
              <a:t>Statement of Work/Specifications</a:t>
            </a:r>
          </a:p>
          <a:p>
            <a:pPr marL="623888" indent="-514350" eaLnBrk="1" hangingPunct="1">
              <a:buFont typeface="Trebuchet MS" pitchFamily="-107" charset="0"/>
              <a:buAutoNum type="arabicPeriod"/>
            </a:pPr>
            <a:r>
              <a:rPr lang="en-US" dirty="0" smtClean="0">
                <a:ea typeface="ＭＳ Ｐゴシック" pitchFamily="-107" charset="-128"/>
              </a:rPr>
              <a:t>Legal Terms and Conditions</a:t>
            </a:r>
          </a:p>
          <a:p>
            <a:pPr marL="623888" indent="-514350" eaLnBrk="1" hangingPunct="1">
              <a:buFont typeface="Trebuchet MS" pitchFamily="-107" charset="0"/>
              <a:buAutoNum type="arabicPeriod"/>
            </a:pPr>
            <a:r>
              <a:rPr lang="en-US" dirty="0" smtClean="0">
                <a:ea typeface="ＭＳ Ｐゴシック" pitchFamily="-107" charset="-128"/>
              </a:rPr>
              <a:t>Business Conditions</a:t>
            </a:r>
          </a:p>
          <a:p>
            <a:pPr marL="623888" indent="-514350" eaLnBrk="1" hangingPunct="1">
              <a:buFont typeface="Trebuchet MS" pitchFamily="-107" charset="0"/>
              <a:buAutoNum type="arabicPeriod"/>
            </a:pPr>
            <a:r>
              <a:rPr lang="en-US" dirty="0" smtClean="0">
                <a:ea typeface="ＭＳ Ｐゴシック" pitchFamily="-107" charset="-128"/>
              </a:rPr>
              <a:t>Due Date and Time for Response</a:t>
            </a:r>
          </a:p>
          <a:p>
            <a:pPr marL="623888" indent="-514350" eaLnBrk="1" hangingPunct="1">
              <a:buFont typeface="Trebuchet MS" pitchFamily="-107" charset="0"/>
              <a:buAutoNum type="arabicPeriod"/>
            </a:pPr>
            <a:r>
              <a:rPr lang="en-US" dirty="0" smtClean="0">
                <a:ea typeface="ＭＳ Ｐゴシック" pitchFamily="-107" charset="-128"/>
              </a:rPr>
              <a:t>Evaluation Criteria (unless Award Is Made Solely on Cost and Availability)</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500"/>
                                        <p:tgtEl>
                                          <p:spTgt spid="16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fade">
                                      <p:cBhvr>
                                        <p:cTn id="27"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z="3600" smtClean="0">
                <a:ea typeface="ＭＳ Ｐゴシック" pitchFamily="-107" charset="-128"/>
              </a:rPr>
              <a:t>I.  Statement of Work/Specifications</a:t>
            </a:r>
          </a:p>
        </p:txBody>
      </p:sp>
      <p:sp>
        <p:nvSpPr>
          <p:cNvPr id="17411" name="Content Placeholder 2"/>
          <p:cNvSpPr>
            <a:spLocks noGrp="1"/>
          </p:cNvSpPr>
          <p:nvPr>
            <p:ph idx="1"/>
          </p:nvPr>
        </p:nvSpPr>
        <p:spPr/>
        <p:txBody>
          <a:bodyPr/>
          <a:lstStyle/>
          <a:p>
            <a:pPr eaLnBrk="1" hangingPunct="1"/>
            <a:r>
              <a:rPr lang="en-US" dirty="0" smtClean="0">
                <a:ea typeface="ＭＳ Ｐゴシック" pitchFamily="-107" charset="-128"/>
              </a:rPr>
              <a:t>Intended to ensure supplier has… </a:t>
            </a:r>
          </a:p>
          <a:p>
            <a:pPr lvl="1" eaLnBrk="1" hangingPunct="1"/>
            <a:r>
              <a:rPr lang="en-US" dirty="0" smtClean="0">
                <a:ea typeface="ＭＳ Ｐゴシック" pitchFamily="-107" charset="-128"/>
              </a:rPr>
              <a:t>technical ability, </a:t>
            </a:r>
          </a:p>
          <a:p>
            <a:pPr lvl="1" eaLnBrk="1" hangingPunct="1"/>
            <a:r>
              <a:rPr lang="en-US" dirty="0" smtClean="0">
                <a:ea typeface="ＭＳ Ｐゴシック" pitchFamily="-107" charset="-128"/>
              </a:rPr>
              <a:t>capacity,</a:t>
            </a:r>
          </a:p>
          <a:p>
            <a:pPr lvl="1" eaLnBrk="1" hangingPunct="1"/>
            <a:r>
              <a:rPr lang="en-US" dirty="0" smtClean="0">
                <a:ea typeface="ＭＳ Ｐゴシック" pitchFamily="-107" charset="-128"/>
              </a:rPr>
              <a:t> experience,</a:t>
            </a:r>
          </a:p>
          <a:p>
            <a:pPr lvl="1" eaLnBrk="1" hangingPunct="1"/>
            <a:r>
              <a:rPr lang="en-US" dirty="0" smtClean="0">
                <a:ea typeface="ＭＳ Ｐゴシック" pitchFamily="-107" charset="-128"/>
              </a:rPr>
              <a:t> and financial resources </a:t>
            </a:r>
          </a:p>
          <a:p>
            <a:pPr eaLnBrk="1" hangingPunct="1"/>
            <a:r>
              <a:rPr lang="en-US" dirty="0" smtClean="0">
                <a:ea typeface="ＭＳ Ｐゴシック" pitchFamily="-107" charset="-128"/>
              </a:rPr>
              <a:t>…to perform the work</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500"/>
                                        <p:tgtEl>
                                          <p:spTgt spid="17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fade">
                                      <p:cBhvr>
                                        <p:cTn id="27" dur="500"/>
                                        <p:tgtEl>
                                          <p:spTgt spid="17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fade">
                                      <p:cBhvr>
                                        <p:cTn id="32"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9594" y="685800"/>
            <a:ext cx="9144000" cy="1066800"/>
          </a:xfrm>
        </p:spPr>
        <p:txBody>
          <a:bodyPr/>
          <a:lstStyle/>
          <a:p>
            <a:pPr eaLnBrk="1" hangingPunct="1"/>
            <a:r>
              <a:rPr lang="en-US" sz="3600" dirty="0" smtClean="0">
                <a:ea typeface="ＭＳ Ｐゴシック" pitchFamily="-107" charset="-128"/>
              </a:rPr>
              <a:t>Buyer should include this type of language:</a:t>
            </a:r>
          </a:p>
        </p:txBody>
      </p:sp>
      <p:sp>
        <p:nvSpPr>
          <p:cNvPr id="18435" name="Content Placeholder 2"/>
          <p:cNvSpPr>
            <a:spLocks noGrp="1"/>
          </p:cNvSpPr>
          <p:nvPr>
            <p:ph idx="1"/>
          </p:nvPr>
        </p:nvSpPr>
        <p:spPr>
          <a:xfrm>
            <a:off x="457200" y="1905000"/>
            <a:ext cx="8229600" cy="4668838"/>
          </a:xfrm>
        </p:spPr>
        <p:txBody>
          <a:bodyPr/>
          <a:lstStyle/>
          <a:p>
            <a:pPr eaLnBrk="1" hangingPunct="1"/>
            <a:r>
              <a:rPr lang="en-US" dirty="0" smtClean="0">
                <a:ea typeface="ＭＳ Ｐゴシック" pitchFamily="-107" charset="-128"/>
              </a:rPr>
              <a:t>Supplier must provide </a:t>
            </a:r>
            <a:r>
              <a:rPr lang="en-US" i="1" dirty="0" smtClean="0">
                <a:ea typeface="ＭＳ Ｐゴシック" pitchFamily="-107" charset="-128"/>
              </a:rPr>
              <a:t>data</a:t>
            </a:r>
            <a:r>
              <a:rPr lang="en-US" dirty="0" smtClean="0">
                <a:ea typeface="ＭＳ Ｐゴシック" pitchFamily="-107" charset="-128"/>
              </a:rPr>
              <a:t> in its proposal regarding Sections ———— of this solicitation. </a:t>
            </a:r>
            <a:r>
              <a:rPr lang="en-US" i="1" dirty="0" smtClean="0">
                <a:ea typeface="ＭＳ Ｐゴシック" pitchFamily="-107" charset="-128"/>
              </a:rPr>
              <a:t>Data</a:t>
            </a:r>
            <a:r>
              <a:rPr lang="en-US" dirty="0" smtClean="0">
                <a:ea typeface="ＭＳ Ｐゴシック" pitchFamily="-107" charset="-128"/>
              </a:rPr>
              <a:t> includes stating </a:t>
            </a:r>
            <a:r>
              <a:rPr lang="en-US" dirty="0" smtClean="0">
                <a:solidFill>
                  <a:srgbClr val="0000FF"/>
                </a:solidFill>
                <a:ea typeface="ＭＳ Ｐゴシック" pitchFamily="-107" charset="-128"/>
              </a:rPr>
              <a:t>its ability to perform</a:t>
            </a:r>
            <a:r>
              <a:rPr lang="en-US" dirty="0" smtClean="0">
                <a:ea typeface="ＭＳ Ｐゴシック" pitchFamily="-107" charset="-128"/>
              </a:rPr>
              <a:t>, </a:t>
            </a:r>
            <a:r>
              <a:rPr lang="en-US" dirty="0" smtClean="0">
                <a:solidFill>
                  <a:srgbClr val="0000FF"/>
                </a:solidFill>
                <a:ea typeface="ＭＳ Ｐゴシック" pitchFamily="-107" charset="-128"/>
              </a:rPr>
              <a:t>compliance with contract terms and conditions, and submission of requested plans and standards.</a:t>
            </a:r>
            <a:r>
              <a:rPr lang="en-US" dirty="0" smtClean="0">
                <a:ea typeface="ＭＳ Ｐゴシック" pitchFamily="-107" charset="-128"/>
              </a:rPr>
              <a:t> Failure to comply with providing this data to buyer may result in buyer's decision, at its sole discretion, </a:t>
            </a:r>
            <a:r>
              <a:rPr lang="en-US" dirty="0" smtClean="0">
                <a:solidFill>
                  <a:srgbClr val="0000FF"/>
                </a:solidFill>
                <a:ea typeface="ＭＳ Ｐゴシック" pitchFamily="-107" charset="-128"/>
              </a:rPr>
              <a:t>to reject the proposal </a:t>
            </a:r>
            <a:r>
              <a:rPr lang="en-US" dirty="0" smtClean="0">
                <a:ea typeface="ＭＳ Ｐゴシック" pitchFamily="-107" charset="-128"/>
              </a:rPr>
              <a:t>and </a:t>
            </a:r>
            <a:r>
              <a:rPr lang="en-US" dirty="0" smtClean="0">
                <a:solidFill>
                  <a:srgbClr val="0000FF"/>
                </a:solidFill>
                <a:ea typeface="ＭＳ Ｐゴシック" pitchFamily="-107" charset="-128"/>
              </a:rPr>
              <a:t>not consider it further.</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err="1" smtClean="0"/>
              <a:t>Evaulate</a:t>
            </a:r>
            <a:endParaRPr lang="en-US" dirty="0"/>
          </a:p>
        </p:txBody>
      </p:sp>
      <p:sp>
        <p:nvSpPr>
          <p:cNvPr id="3" name="Content Placeholder 2"/>
          <p:cNvSpPr>
            <a:spLocks noGrp="1"/>
          </p:cNvSpPr>
          <p:nvPr>
            <p:ph idx="1"/>
          </p:nvPr>
        </p:nvSpPr>
        <p:spPr>
          <a:xfrm>
            <a:off x="457200" y="1676400"/>
            <a:ext cx="8229600" cy="4876800"/>
          </a:xfrm>
        </p:spPr>
        <p:txBody>
          <a:bodyPr/>
          <a:lstStyle/>
          <a:p>
            <a:r>
              <a:rPr lang="en-US" dirty="0" smtClean="0"/>
              <a:t>Can </a:t>
            </a:r>
            <a:r>
              <a:rPr lang="en-US" u="sng" dirty="0" smtClean="0"/>
              <a:t>you</a:t>
            </a:r>
            <a:r>
              <a:rPr lang="en-US" dirty="0" smtClean="0"/>
              <a:t> understand what is required?</a:t>
            </a:r>
          </a:p>
          <a:p>
            <a:r>
              <a:rPr lang="en-US" dirty="0" smtClean="0"/>
              <a:t>Will a supplier understand what is required?</a:t>
            </a:r>
          </a:p>
          <a:p>
            <a:r>
              <a:rPr lang="en-US" dirty="0" smtClean="0"/>
              <a:t>Will a supplier be able to submit a responsive bid?</a:t>
            </a:r>
          </a:p>
          <a:p>
            <a:r>
              <a:rPr lang="en-US" dirty="0" smtClean="0"/>
              <a:t>Do the requirements unreasonably restrict competition?</a:t>
            </a:r>
          </a:p>
          <a:p>
            <a:r>
              <a:rPr lang="en-US" dirty="0" smtClean="0"/>
              <a:t>Have you received an accurate estimate of the price of the product/service?</a:t>
            </a:r>
          </a:p>
          <a:p>
            <a:r>
              <a:rPr lang="en-US" dirty="0" smtClean="0"/>
              <a:t>Do you agree that the description of the product and service favorably compares to the written estimate?</a:t>
            </a:r>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ea typeface="ＭＳ Ｐゴシック" pitchFamily="-107" charset="-128"/>
              </a:rPr>
              <a:t>II. Legal Terms and Conditions </a:t>
            </a:r>
          </a:p>
        </p:txBody>
      </p:sp>
      <p:sp>
        <p:nvSpPr>
          <p:cNvPr id="19459" name="Content Placeholder 2"/>
          <p:cNvSpPr>
            <a:spLocks noGrp="1"/>
          </p:cNvSpPr>
          <p:nvPr>
            <p:ph sz="half" idx="1"/>
          </p:nvPr>
        </p:nvSpPr>
        <p:spPr>
          <a:xfrm>
            <a:off x="457200" y="2249488"/>
            <a:ext cx="4038600" cy="4525962"/>
          </a:xfrm>
        </p:spPr>
        <p:txBody>
          <a:bodyPr/>
          <a:lstStyle/>
          <a:p>
            <a:pPr marL="623888" indent="-514350" eaLnBrk="1" hangingPunct="1">
              <a:buFont typeface="Georgia" pitchFamily="-107" charset="0"/>
              <a:buAutoNum type="arabicPeriod"/>
            </a:pPr>
            <a:r>
              <a:rPr lang="en-US" dirty="0" smtClean="0">
                <a:ea typeface="ＭＳ Ｐゴシック" pitchFamily="-107" charset="-128"/>
              </a:rPr>
              <a:t>Warranties</a:t>
            </a:r>
          </a:p>
          <a:p>
            <a:pPr marL="915988" lvl="1" indent="-514350" eaLnBrk="1" hangingPunct="1"/>
            <a:r>
              <a:rPr lang="en-US" dirty="0" smtClean="0">
                <a:ea typeface="ＭＳ Ｐゴシック" pitchFamily="-107" charset="-128"/>
              </a:rPr>
              <a:t>Time to repair or replace product or repeat service if work done not performed properly or if workmanship poor</a:t>
            </a:r>
          </a:p>
          <a:p>
            <a:pPr marL="623888" indent="-514350" eaLnBrk="1" hangingPunct="1"/>
            <a:endParaRPr lang="en-US" dirty="0" smtClean="0">
              <a:ea typeface="ＭＳ Ｐゴシック" pitchFamily="-107" charset="-128"/>
            </a:endParaRPr>
          </a:p>
        </p:txBody>
      </p:sp>
      <p:pic>
        <p:nvPicPr>
          <p:cNvPr id="19460" name="Content Placeholder 4" descr="extendedwarranty-300x282.jpg"/>
          <p:cNvPicPr>
            <a:picLocks noGrp="1" noChangeAspect="1"/>
          </p:cNvPicPr>
          <p:nvPr>
            <p:ph sz="half" idx="2"/>
          </p:nvPr>
        </p:nvPicPr>
        <p:blipFill>
          <a:blip r:embed="rId3"/>
          <a:srcRect t="-9610" b="-9610"/>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25</a:t>
            </a:fld>
            <a:endParaRPr lang="en-US"/>
          </a:p>
        </p:txBody>
      </p:sp>
      <p:sp>
        <p:nvSpPr>
          <p:cNvPr id="7" name="Content Placeholder 2"/>
          <p:cNvSpPr txBox="1">
            <a:spLocks/>
          </p:cNvSpPr>
          <p:nvPr/>
        </p:nvSpPr>
        <p:spPr bwMode="auto">
          <a:xfrm>
            <a:off x="609600" y="4419600"/>
            <a:ext cx="4038600" cy="1735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buFont typeface="Georgia" pitchFamily="-107" charset="0"/>
              <a:buNone/>
            </a:pPr>
            <a:r>
              <a:rPr lang="en-US" dirty="0" smtClean="0">
                <a:ea typeface="ＭＳ Ｐゴシック" pitchFamily="-107" charset="-128"/>
              </a:rPr>
              <a:t>2. Inspection and Acceptance</a:t>
            </a:r>
          </a:p>
          <a:p>
            <a:pPr lvl="1" defTabSz="914400" eaLnBrk="1" hangingPunct="1"/>
            <a:r>
              <a:rPr lang="en-US" dirty="0" smtClean="0">
                <a:ea typeface="ＭＳ Ｐゴシック" pitchFamily="-107" charset="-128"/>
              </a:rPr>
              <a:t>How product/service to be inspected by buyer and terms of acceptance</a:t>
            </a:r>
          </a:p>
          <a:p>
            <a:pPr defTabSz="914400" eaLnBrk="1" hangingPunct="1"/>
            <a:endParaRPr lang="en-US" dirty="0" smtClean="0">
              <a:ea typeface="ＭＳ Ｐゴシック" pitchFamily="-107" charset="-128"/>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324100"/>
            <a:ext cx="41910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460"/>
                                        </p:tgtEl>
                                      </p:cBhvr>
                                    </p:animEffect>
                                    <p:set>
                                      <p:cBhvr>
                                        <p:cTn id="7" dur="1" fill="hold">
                                          <p:stCondLst>
                                            <p:cond delay="499"/>
                                          </p:stCondLst>
                                        </p:cTn>
                                        <p:tgtEl>
                                          <p:spTgt spid="1946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StateLaw.gif"/>
          <p:cNvPicPr>
            <a:picLocks noChangeAspect="1"/>
          </p:cNvPicPr>
          <p:nvPr/>
        </p:nvPicPr>
        <p:blipFill>
          <a:blip r:embed="rId3"/>
          <a:srcRect t="-21329" b="-21329"/>
          <a:stretch>
            <a:fillRect/>
          </a:stretch>
        </p:blipFill>
        <p:spPr bwMode="auto">
          <a:xfrm>
            <a:off x="4724400" y="2895600"/>
            <a:ext cx="4038600" cy="4525962"/>
          </a:xfrm>
          <a:prstGeom prst="rect">
            <a:avLst/>
          </a:prstGeom>
          <a:noFill/>
          <a:ln w="9525">
            <a:noFill/>
            <a:miter lim="800000"/>
            <a:headEnd/>
            <a:tailEnd/>
          </a:ln>
        </p:spPr>
      </p:pic>
      <p:pic>
        <p:nvPicPr>
          <p:cNvPr id="21508" name="Content Placeholder 4" descr="euro-dollar-moneybags.jpg"/>
          <p:cNvPicPr>
            <a:picLocks noGrp="1" noChangeAspect="1"/>
          </p:cNvPicPr>
          <p:nvPr>
            <p:ph sz="half" idx="2"/>
          </p:nvPr>
        </p:nvPicPr>
        <p:blipFill>
          <a:blip r:embed="rId4"/>
          <a:srcRect t="-48541" b="-48541"/>
          <a:stretch>
            <a:fillRect/>
          </a:stretch>
        </p:blipFill>
        <p:spPr>
          <a:xfrm>
            <a:off x="4648200" y="373380"/>
            <a:ext cx="4038600" cy="4525962"/>
          </a:xfrm>
        </p:spPr>
      </p:pic>
      <p:sp>
        <p:nvSpPr>
          <p:cNvPr id="21506" name="Title 1"/>
          <p:cNvSpPr>
            <a:spLocks noGrp="1"/>
          </p:cNvSpPr>
          <p:nvPr>
            <p:ph type="title"/>
          </p:nvPr>
        </p:nvSpPr>
        <p:spPr>
          <a:xfrm>
            <a:off x="386080" y="609600"/>
            <a:ext cx="8229600" cy="1066800"/>
          </a:xfrm>
        </p:spPr>
        <p:txBody>
          <a:bodyPr/>
          <a:lstStyle/>
          <a:p>
            <a:pPr eaLnBrk="1" hangingPunct="1"/>
            <a:r>
              <a:rPr lang="en-US" dirty="0" smtClean="0">
                <a:ea typeface="ＭＳ Ｐゴシック" pitchFamily="-107" charset="-128"/>
              </a:rPr>
              <a:t>II.  Legal Conditions, cont’d</a:t>
            </a:r>
          </a:p>
        </p:txBody>
      </p:sp>
      <p:sp>
        <p:nvSpPr>
          <p:cNvPr id="21507" name="Content Placeholder 2"/>
          <p:cNvSpPr>
            <a:spLocks noGrp="1"/>
          </p:cNvSpPr>
          <p:nvPr>
            <p:ph sz="half" idx="1"/>
          </p:nvPr>
        </p:nvSpPr>
        <p:spPr>
          <a:xfrm>
            <a:off x="457200" y="2249488"/>
            <a:ext cx="4038600" cy="4525962"/>
          </a:xfrm>
        </p:spPr>
        <p:txBody>
          <a:bodyPr/>
          <a:lstStyle/>
          <a:p>
            <a:pPr eaLnBrk="1" hangingPunct="1">
              <a:buFont typeface="Georgia" pitchFamily="-107" charset="0"/>
              <a:buNone/>
            </a:pPr>
            <a:r>
              <a:rPr lang="en-US" dirty="0" smtClean="0">
                <a:ea typeface="ＭＳ Ｐゴシック" pitchFamily="-107" charset="-128"/>
              </a:rPr>
              <a:t>3.  Indemnification</a:t>
            </a:r>
          </a:p>
          <a:p>
            <a:pPr lvl="1" eaLnBrk="1" hangingPunct="1"/>
            <a:r>
              <a:rPr lang="en-US" dirty="0" smtClean="0">
                <a:ea typeface="ＭＳ Ｐゴシック" pitchFamily="-107" charset="-128"/>
              </a:rPr>
              <a:t>Buyer may require supplier to indemnify the buyer against claims arising from suppliers actions or inactions including patent or copyright indemnities</a:t>
            </a: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26</a:t>
            </a:fld>
            <a:endParaRPr lang="en-US"/>
          </a:p>
        </p:txBody>
      </p:sp>
      <p:sp>
        <p:nvSpPr>
          <p:cNvPr id="7" name="Content Placeholder 2"/>
          <p:cNvSpPr txBox="1">
            <a:spLocks/>
          </p:cNvSpPr>
          <p:nvPr/>
        </p:nvSpPr>
        <p:spPr bwMode="auto">
          <a:xfrm>
            <a:off x="462280" y="4800600"/>
            <a:ext cx="4038600" cy="174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buFont typeface="Georgia" pitchFamily="-107" charset="0"/>
              <a:buNone/>
            </a:pPr>
            <a:r>
              <a:rPr lang="en-US" dirty="0" smtClean="0">
                <a:ea typeface="ＭＳ Ｐゴシック" pitchFamily="-107" charset="-128"/>
              </a:rPr>
              <a:t>4.  Applicable Law</a:t>
            </a:r>
          </a:p>
          <a:p>
            <a:pPr lvl="1" defTabSz="914400" eaLnBrk="1" hangingPunct="1"/>
            <a:r>
              <a:rPr lang="en-US" dirty="0" smtClean="0">
                <a:ea typeface="ＭＳ Ｐゴシック" pitchFamily="-107" charset="-128"/>
              </a:rPr>
              <a:t>Buyer indicates which state law applies to the purchase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smtClean="0">
                <a:ea typeface="ＭＳ Ｐゴシック" pitchFamily="-107" charset="-128"/>
              </a:rPr>
              <a:t>II.  Legal Conditions, cont’d</a:t>
            </a:r>
          </a:p>
        </p:txBody>
      </p:sp>
      <p:sp>
        <p:nvSpPr>
          <p:cNvPr id="23555" name="Content Placeholder 2"/>
          <p:cNvSpPr>
            <a:spLocks noGrp="1"/>
          </p:cNvSpPr>
          <p:nvPr>
            <p:ph sz="half" idx="1"/>
          </p:nvPr>
        </p:nvSpPr>
        <p:spPr>
          <a:xfrm>
            <a:off x="457200" y="2249488"/>
            <a:ext cx="4038600" cy="4525962"/>
          </a:xfrm>
        </p:spPr>
        <p:txBody>
          <a:bodyPr/>
          <a:lstStyle/>
          <a:p>
            <a:pPr eaLnBrk="1" hangingPunct="1">
              <a:buFont typeface="Georgia" pitchFamily="-107" charset="0"/>
              <a:buNone/>
            </a:pPr>
            <a:r>
              <a:rPr lang="en-US" dirty="0" smtClean="0">
                <a:ea typeface="ＭＳ Ｐゴシック" pitchFamily="-107" charset="-128"/>
              </a:rPr>
              <a:t>5. Disputes and remedies</a:t>
            </a:r>
          </a:p>
          <a:p>
            <a:pPr lvl="1" eaLnBrk="1" hangingPunct="1"/>
            <a:r>
              <a:rPr lang="en-US" dirty="0" smtClean="0">
                <a:ea typeface="ＭＳ Ｐゴシック" pitchFamily="-107" charset="-128"/>
              </a:rPr>
              <a:t>How these will be resolved and remedies available for seller non-performance</a:t>
            </a:r>
          </a:p>
        </p:txBody>
      </p:sp>
      <p:pic>
        <p:nvPicPr>
          <p:cNvPr id="23556" name="Content Placeholder 4" descr="disputes2.gif"/>
          <p:cNvPicPr>
            <a:picLocks noGrp="1" noChangeAspect="1"/>
          </p:cNvPicPr>
          <p:nvPr>
            <p:ph sz="half" idx="2"/>
          </p:nvPr>
        </p:nvPicPr>
        <p:blipFill>
          <a:blip r:embed="rId3"/>
          <a:srcRect t="-67461" b="-67461"/>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27</a:t>
            </a:fld>
            <a:endParaRPr lang="en-US"/>
          </a:p>
        </p:txBody>
      </p:sp>
      <p:sp>
        <p:nvSpPr>
          <p:cNvPr id="7" name="Content Placeholder 2"/>
          <p:cNvSpPr txBox="1">
            <a:spLocks/>
          </p:cNvSpPr>
          <p:nvPr/>
        </p:nvSpPr>
        <p:spPr bwMode="auto">
          <a:xfrm>
            <a:off x="457200" y="4038600"/>
            <a:ext cx="4038600" cy="2362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buFont typeface="Georgia" pitchFamily="-107" charset="0"/>
              <a:buNone/>
            </a:pPr>
            <a:r>
              <a:rPr lang="en-US" dirty="0" smtClean="0">
                <a:ea typeface="ＭＳ Ｐゴシック" pitchFamily="-107" charset="-128"/>
              </a:rPr>
              <a:t>6. Termination</a:t>
            </a:r>
          </a:p>
          <a:p>
            <a:pPr lvl="1" defTabSz="914400" eaLnBrk="1" hangingPunct="1"/>
            <a:r>
              <a:rPr lang="en-US" dirty="0" smtClean="0">
                <a:ea typeface="ＭＳ Ｐゴシック" pitchFamily="-107" charset="-128"/>
              </a:rPr>
              <a:t>Conditions under which buyer can cancel or terminate agreement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500"/>
                                        <p:tgtEl>
                                          <p:spTgt spid="235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fade">
                                      <p:cBhvr>
                                        <p:cTn id="10" dur="500"/>
                                        <p:tgtEl>
                                          <p:spTgt spid="2355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smtClean="0">
                <a:ea typeface="ＭＳ Ｐゴシック" pitchFamily="-107" charset="-128"/>
              </a:rPr>
              <a:t>II.  More Legal Conditions</a:t>
            </a:r>
          </a:p>
        </p:txBody>
      </p:sp>
      <p:sp>
        <p:nvSpPr>
          <p:cNvPr id="25603"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7. Changes</a:t>
            </a:r>
          </a:p>
          <a:p>
            <a:pPr lvl="1" eaLnBrk="1" hangingPunct="1"/>
            <a:r>
              <a:rPr lang="en-US" dirty="0" smtClean="0">
                <a:ea typeface="ＭＳ Ｐゴシック" pitchFamily="-107" charset="-128"/>
              </a:rPr>
              <a:t>Made by the buyer to form, fit or function after contract has been signed</a:t>
            </a:r>
          </a:p>
        </p:txBody>
      </p:sp>
      <p:pic>
        <p:nvPicPr>
          <p:cNvPr id="25604" name="Content Placeholder 4" descr="change-management1.jpg"/>
          <p:cNvPicPr>
            <a:picLocks noGrp="1" noChangeAspect="1"/>
          </p:cNvPicPr>
          <p:nvPr>
            <p:ph sz="half" idx="2"/>
          </p:nvPr>
        </p:nvPicPr>
        <p:blipFill>
          <a:blip r:embed="rId3"/>
          <a:srcRect t="-24706" b="-24706"/>
          <a:stretch>
            <a:fillRect/>
          </a:stretch>
        </p:blipFill>
        <p:spPr>
          <a:xfrm>
            <a:off x="5491050" y="1295400"/>
            <a:ext cx="3195750" cy="3581400"/>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28</a:t>
            </a:fld>
            <a:endParaRPr lang="en-US"/>
          </a:p>
        </p:txBody>
      </p:sp>
      <p:sp>
        <p:nvSpPr>
          <p:cNvPr id="7" name="Content Placeholder 2"/>
          <p:cNvSpPr txBox="1">
            <a:spLocks/>
          </p:cNvSpPr>
          <p:nvPr/>
        </p:nvSpPr>
        <p:spPr bwMode="auto">
          <a:xfrm>
            <a:off x="4648200" y="4567974"/>
            <a:ext cx="4038600"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8.  Risk Loss</a:t>
            </a:r>
          </a:p>
          <a:p>
            <a:pPr lvl="1" defTabSz="914400" eaLnBrk="1" hangingPunct="1"/>
            <a:r>
              <a:rPr lang="en-US" dirty="0" smtClean="0">
                <a:ea typeface="ＭＳ Ｐゴシック" pitchFamily="-107" charset="-128"/>
              </a:rPr>
              <a:t>Must define the timing of transfer of title to the product and responsibilities of damage or loss</a:t>
            </a:r>
          </a:p>
        </p:txBody>
      </p:sp>
      <p:pic>
        <p:nvPicPr>
          <p:cNvPr id="8" name="Content Placeholder 4" descr="title-transfer2.jpg"/>
          <p:cNvPicPr>
            <a:picLocks noChangeAspect="1"/>
          </p:cNvPicPr>
          <p:nvPr/>
        </p:nvPicPr>
        <p:blipFill>
          <a:blip r:embed="rId4"/>
          <a:srcRect t="-9190" b="-9190"/>
          <a:stretch>
            <a:fillRect/>
          </a:stretch>
        </p:blipFill>
        <p:spPr bwMode="auto">
          <a:xfrm>
            <a:off x="1752600" y="3942080"/>
            <a:ext cx="2743200" cy="30742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fade">
                                      <p:cBhvr>
                                        <p:cTn id="7" dur="500"/>
                                        <p:tgtEl>
                                          <p:spTgt spid="25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fade">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jitterbit-application-integration.png"/>
          <p:cNvPicPr>
            <a:picLocks noChangeAspect="1"/>
          </p:cNvPicPr>
          <p:nvPr/>
        </p:nvPicPr>
        <p:blipFill>
          <a:blip r:embed="rId3"/>
          <a:srcRect t="-32404" b="-32404"/>
          <a:stretch>
            <a:fillRect/>
          </a:stretch>
        </p:blipFill>
        <p:spPr bwMode="auto">
          <a:xfrm>
            <a:off x="1219200" y="3271389"/>
            <a:ext cx="3200400" cy="3586611"/>
          </a:xfrm>
          <a:prstGeom prst="rect">
            <a:avLst/>
          </a:prstGeom>
          <a:noFill/>
          <a:ln w="9525">
            <a:noFill/>
            <a:miter lim="800000"/>
            <a:headEnd/>
            <a:tailEnd/>
          </a:ln>
        </p:spPr>
      </p:pic>
      <p:pic>
        <p:nvPicPr>
          <p:cNvPr id="27652" name="Content Placeholder 4" descr="istock_000006852140xsmall.jpg"/>
          <p:cNvPicPr>
            <a:picLocks noGrp="1" noChangeAspect="1"/>
          </p:cNvPicPr>
          <p:nvPr>
            <p:ph sz="half" idx="2"/>
          </p:nvPr>
        </p:nvPicPr>
        <p:blipFill>
          <a:blip r:embed="rId4"/>
          <a:srcRect t="-24712" b="-24712"/>
          <a:stretch>
            <a:fillRect/>
          </a:stretch>
        </p:blipFill>
        <p:spPr>
          <a:xfrm>
            <a:off x="4648200" y="838200"/>
            <a:ext cx="4038600" cy="4525962"/>
          </a:xfrm>
        </p:spPr>
      </p:pic>
      <p:sp>
        <p:nvSpPr>
          <p:cNvPr id="27650" name="Title 1"/>
          <p:cNvSpPr>
            <a:spLocks noGrp="1"/>
          </p:cNvSpPr>
          <p:nvPr>
            <p:ph type="title"/>
          </p:nvPr>
        </p:nvSpPr>
        <p:spPr/>
        <p:txBody>
          <a:bodyPr/>
          <a:lstStyle/>
          <a:p>
            <a:pPr eaLnBrk="1" hangingPunct="1"/>
            <a:r>
              <a:rPr lang="en-US" dirty="0" smtClean="0">
                <a:ea typeface="ＭＳ Ｐゴシック" pitchFamily="-107" charset="-128"/>
              </a:rPr>
              <a:t>II.  Even more Legal Conditions</a:t>
            </a:r>
          </a:p>
        </p:txBody>
      </p:sp>
      <p:sp>
        <p:nvSpPr>
          <p:cNvPr id="27651"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9.  Assignment</a:t>
            </a:r>
          </a:p>
          <a:p>
            <a:pPr lvl="1" eaLnBrk="1" hangingPunct="1"/>
            <a:r>
              <a:rPr lang="en-US" dirty="0" smtClean="0">
                <a:ea typeface="ＭＳ Ｐゴシック" pitchFamily="-107" charset="-128"/>
              </a:rPr>
              <a:t>Possibility of assigning responsibilities to 3</a:t>
            </a:r>
            <a:r>
              <a:rPr lang="en-US" baseline="30000" dirty="0" smtClean="0">
                <a:ea typeface="ＭＳ Ｐゴシック" pitchFamily="-107" charset="-128"/>
              </a:rPr>
              <a:t>rd</a:t>
            </a:r>
            <a:r>
              <a:rPr lang="en-US" dirty="0" smtClean="0">
                <a:ea typeface="ＭＳ Ｐゴシック" pitchFamily="-107" charset="-128"/>
              </a:rPr>
              <a:t> party w/o buyer’s consent</a:t>
            </a: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29</a:t>
            </a:fld>
            <a:endParaRPr lang="en-US"/>
          </a:p>
        </p:txBody>
      </p:sp>
      <p:sp>
        <p:nvSpPr>
          <p:cNvPr id="7" name="Content Placeholder 2"/>
          <p:cNvSpPr txBox="1">
            <a:spLocks/>
          </p:cNvSpPr>
          <p:nvPr/>
        </p:nvSpPr>
        <p:spPr bwMode="auto">
          <a:xfrm>
            <a:off x="4897438" y="4648200"/>
            <a:ext cx="4038600" cy="167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10.  Integration</a:t>
            </a:r>
          </a:p>
          <a:p>
            <a:pPr lvl="1" defTabSz="914400" eaLnBrk="1" hangingPunct="1"/>
            <a:r>
              <a:rPr lang="en-US" dirty="0" smtClean="0">
                <a:ea typeface="ＭＳ Ｐゴシック" pitchFamily="-107" charset="-128"/>
              </a:rPr>
              <a:t>Only what’s written in the contract governs the relationship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500"/>
                                        <p:tgtEl>
                                          <p:spTgt spid="2765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fade">
                                      <p:cBhvr>
                                        <p:cTn id="10" dur="500"/>
                                        <p:tgtEl>
                                          <p:spTgt spid="276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32" y="935038"/>
            <a:ext cx="844151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6733" y="935038"/>
            <a:ext cx="8441517" cy="5638800"/>
          </a:xfrm>
          <a:prstGeom prst="rect">
            <a:avLst/>
          </a:prstGeom>
          <a:solidFill>
            <a:schemeClr val="bg1">
              <a:alpha val="5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3</a:t>
            </a:fld>
            <a:endParaRPr lang="en-US"/>
          </a:p>
        </p:txBody>
      </p:sp>
      <p:sp>
        <p:nvSpPr>
          <p:cNvPr id="3" name="Content Placeholder 2"/>
          <p:cNvSpPr>
            <a:spLocks noGrp="1"/>
          </p:cNvSpPr>
          <p:nvPr>
            <p:ph idx="1"/>
          </p:nvPr>
        </p:nvSpPr>
        <p:spPr>
          <a:xfrm>
            <a:off x="304800" y="935038"/>
            <a:ext cx="8553450" cy="5638800"/>
          </a:xfrm>
        </p:spPr>
        <p:txBody>
          <a:bodyPr/>
          <a:lstStyle/>
          <a:p>
            <a:r>
              <a:rPr lang="en-US" dirty="0" smtClean="0"/>
              <a:t>Citations are required. At least two sources. You will lose points if you do not cite your work.</a:t>
            </a:r>
          </a:p>
          <a:p>
            <a:r>
              <a:rPr lang="en-US" dirty="0" smtClean="0"/>
              <a:t>Your memos should be clear &amp; easy to understand.</a:t>
            </a:r>
          </a:p>
          <a:p>
            <a:pPr lvl="1"/>
            <a:r>
              <a:rPr lang="en-US" sz="2000" dirty="0" smtClean="0">
                <a:solidFill>
                  <a:schemeClr val="tx1"/>
                </a:solidFill>
              </a:rPr>
              <a:t>Get your point across.</a:t>
            </a:r>
          </a:p>
          <a:p>
            <a:pPr lvl="1"/>
            <a:r>
              <a:rPr lang="en-US" sz="2000" dirty="0" smtClean="0">
                <a:solidFill>
                  <a:schemeClr val="tx1"/>
                </a:solidFill>
              </a:rPr>
              <a:t>Avoid run on sentences.</a:t>
            </a:r>
          </a:p>
          <a:p>
            <a:pPr lvl="1"/>
            <a:r>
              <a:rPr lang="en-US" sz="2000" dirty="0" smtClean="0">
                <a:solidFill>
                  <a:schemeClr val="tx1"/>
                </a:solidFill>
              </a:rPr>
              <a:t>List pros and cons.</a:t>
            </a:r>
          </a:p>
          <a:p>
            <a:pPr lvl="1"/>
            <a:r>
              <a:rPr lang="en-US" sz="2000" dirty="0" smtClean="0">
                <a:solidFill>
                  <a:schemeClr val="tx1"/>
                </a:solidFill>
              </a:rPr>
              <a:t>Describe the technology. </a:t>
            </a:r>
          </a:p>
          <a:p>
            <a:pPr lvl="1"/>
            <a:r>
              <a:rPr lang="en-US" sz="2000" dirty="0" smtClean="0">
                <a:solidFill>
                  <a:schemeClr val="tx1"/>
                </a:solidFill>
              </a:rPr>
              <a:t>Anita does not know IT! You have to convince her.</a:t>
            </a:r>
          </a:p>
          <a:p>
            <a:pPr lvl="1"/>
            <a:r>
              <a:rPr lang="en-US" sz="2000" dirty="0" smtClean="0">
                <a:solidFill>
                  <a:schemeClr val="tx1"/>
                </a:solidFill>
              </a:rPr>
              <a:t>Recommend and Justify, Justify, Justify!</a:t>
            </a:r>
          </a:p>
          <a:p>
            <a:r>
              <a:rPr lang="en-US" dirty="0" smtClean="0"/>
              <a:t>Keep the amount of quoted material to a minimum please. I’m trying to assess your  knowledge of the material, can’t do that when you over quote. Cite the source, restate in your own words.</a:t>
            </a:r>
          </a:p>
          <a:p>
            <a:pPr marL="109537" indent="0">
              <a:buNone/>
            </a:pPr>
            <a:endParaRPr lang="en-US" dirty="0" smtClean="0"/>
          </a:p>
        </p:txBody>
      </p:sp>
      <p:sp>
        <p:nvSpPr>
          <p:cNvPr id="2" name="Title 1"/>
          <p:cNvSpPr>
            <a:spLocks noGrp="1"/>
          </p:cNvSpPr>
          <p:nvPr>
            <p:ph type="title"/>
          </p:nvPr>
        </p:nvSpPr>
        <p:spPr>
          <a:xfrm>
            <a:off x="444137" y="76200"/>
            <a:ext cx="8229600" cy="1066800"/>
          </a:xfrm>
        </p:spPr>
        <p:txBody>
          <a:bodyPr/>
          <a:lstStyle/>
          <a:p>
            <a:r>
              <a:rPr lang="en-US" dirty="0" smtClean="0"/>
              <a:t>Housekeeping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ea typeface="ＭＳ Ｐゴシック" pitchFamily="-107" charset="-128"/>
              </a:rPr>
              <a:t>II.  Legal Conditions</a:t>
            </a:r>
          </a:p>
        </p:txBody>
      </p:sp>
      <p:sp>
        <p:nvSpPr>
          <p:cNvPr id="29699"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11.  Insurance</a:t>
            </a:r>
          </a:p>
          <a:p>
            <a:pPr lvl="1" eaLnBrk="1" hangingPunct="1"/>
            <a:r>
              <a:rPr lang="en-US" dirty="0" smtClean="0">
                <a:ea typeface="ＭＳ Ｐゴシック" pitchFamily="-107" charset="-128"/>
              </a:rPr>
              <a:t>Buyer usually requires this if work is done at buyer’s site</a:t>
            </a:r>
          </a:p>
        </p:txBody>
      </p:sp>
      <p:pic>
        <p:nvPicPr>
          <p:cNvPr id="29700" name="Content Placeholder 4" descr="pictRSI_8877.jpg"/>
          <p:cNvPicPr>
            <a:picLocks noGrp="1" noChangeAspect="1"/>
          </p:cNvPicPr>
          <p:nvPr>
            <p:ph sz="half" idx="2"/>
          </p:nvPr>
        </p:nvPicPr>
        <p:blipFill>
          <a:blip r:embed="rId3"/>
          <a:srcRect t="-24655" b="-24655"/>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fade">
                                      <p:cBhvr>
                                        <p:cTn id="10" dur="500"/>
                                        <p:tgtEl>
                                          <p:spTgt spid="29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ea typeface="ＭＳ Ｐゴシック" pitchFamily="-107" charset="-128"/>
              </a:rPr>
              <a:t>III.  Business Conditions</a:t>
            </a:r>
          </a:p>
        </p:txBody>
      </p:sp>
      <p:pic>
        <p:nvPicPr>
          <p:cNvPr id="30723" name="Content Placeholder 4" descr="Web - Quality 1.jpg"/>
          <p:cNvPicPr>
            <a:picLocks noGrp="1" noChangeAspect="1"/>
          </p:cNvPicPr>
          <p:nvPr>
            <p:ph sz="half" idx="1"/>
          </p:nvPr>
        </p:nvPicPr>
        <p:blipFill>
          <a:blip r:embed="rId3"/>
          <a:srcRect t="-5621" b="-5621"/>
          <a:stretch>
            <a:fillRect/>
          </a:stretch>
        </p:blipFill>
        <p:spPr>
          <a:xfrm>
            <a:off x="457200" y="2249488"/>
            <a:ext cx="4038600" cy="4525962"/>
          </a:xfrm>
        </p:spPr>
      </p:pic>
      <p:sp>
        <p:nvSpPr>
          <p:cNvPr id="30724" name="Content Placeholder 3"/>
          <p:cNvSpPr>
            <a:spLocks noGrp="1"/>
          </p:cNvSpPr>
          <p:nvPr>
            <p:ph sz="half" idx="2"/>
          </p:nvPr>
        </p:nvSpPr>
        <p:spPr>
          <a:xfrm>
            <a:off x="4648200" y="2249488"/>
            <a:ext cx="4038600" cy="4525962"/>
          </a:xfrm>
        </p:spPr>
        <p:txBody>
          <a:bodyPr/>
          <a:lstStyle/>
          <a:p>
            <a:pPr eaLnBrk="1" hangingPunct="1"/>
            <a:r>
              <a:rPr lang="en-US" dirty="0" smtClean="0">
                <a:ea typeface="ＭＳ Ｐゴシック" pitchFamily="-107" charset="-128"/>
              </a:rPr>
              <a:t>1.  Quality requirements</a:t>
            </a:r>
          </a:p>
          <a:p>
            <a:pPr lvl="1" eaLnBrk="1" hangingPunct="1"/>
            <a:r>
              <a:rPr lang="en-US" dirty="0" smtClean="0">
                <a:ea typeface="ＭＳ Ｐゴシック" pitchFamily="-107" charset="-128"/>
              </a:rPr>
              <a:t>buyer should indicate the overall quality requirements that will be placed on suppliers</a:t>
            </a:r>
          </a:p>
          <a:p>
            <a:pPr eaLnBrk="1" hangingPunct="1"/>
            <a:endParaRPr lang="en-US" dirty="0" smtClean="0">
              <a:ea typeface="ＭＳ Ｐゴシック" pitchFamily="-107" charset="-128"/>
            </a:endParaRP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31</a:t>
            </a:fld>
            <a:endParaRPr lang="en-US"/>
          </a:p>
        </p:txBody>
      </p:sp>
      <p:sp>
        <p:nvSpPr>
          <p:cNvPr id="7" name="Content Placeholder 2"/>
          <p:cNvSpPr txBox="1">
            <a:spLocks/>
          </p:cNvSpPr>
          <p:nvPr/>
        </p:nvSpPr>
        <p:spPr bwMode="auto">
          <a:xfrm>
            <a:off x="4897438" y="4648200"/>
            <a:ext cx="4038600"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2.  Inventory</a:t>
            </a:r>
          </a:p>
          <a:p>
            <a:pPr lvl="1" defTabSz="914400" eaLnBrk="1" hangingPunct="1"/>
            <a:r>
              <a:rPr lang="en-US" dirty="0" smtClean="0">
                <a:ea typeface="ＭＳ Ｐゴシック" pitchFamily="-107" charset="-128"/>
              </a:rPr>
              <a:t>supplier may be asked to hold inventory on the buyer's behalf or consign inventory at buyer's facility</a:t>
            </a:r>
          </a:p>
        </p:txBody>
      </p:sp>
      <p:pic>
        <p:nvPicPr>
          <p:cNvPr id="8" name="Content Placeholder 4" descr="inventory-management-2.jpg"/>
          <p:cNvPicPr>
            <a:picLocks noChangeAspect="1"/>
          </p:cNvPicPr>
          <p:nvPr/>
        </p:nvPicPr>
        <p:blipFill>
          <a:blip r:embed="rId4"/>
          <a:srcRect t="-30048" b="-30048"/>
          <a:stretch>
            <a:fillRect/>
          </a:stretch>
        </p:blipFill>
        <p:spPr bwMode="auto">
          <a:xfrm>
            <a:off x="6939487" y="3733800"/>
            <a:ext cx="1966179"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fade">
                                      <p:cBhvr>
                                        <p:cTn id="7" dur="500"/>
                                        <p:tgtEl>
                                          <p:spTgt spid="307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24">
                                            <p:txEl>
                                              <p:pRg st="1" end="1"/>
                                            </p:txEl>
                                          </p:spTgt>
                                        </p:tgtEl>
                                        <p:attrNameLst>
                                          <p:attrName>style.visibility</p:attrName>
                                        </p:attrNameLst>
                                      </p:cBhvr>
                                      <p:to>
                                        <p:strVal val="visible"/>
                                      </p:to>
                                    </p:set>
                                    <p:animEffect transition="in" filter="fade">
                                      <p:cBhvr>
                                        <p:cTn id="10" dur="500"/>
                                        <p:tgtEl>
                                          <p:spTgt spid="3072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Content Placeholder 4" descr="payment400x300.jpg"/>
          <p:cNvPicPr>
            <a:picLocks noGrp="1" noChangeAspect="1"/>
          </p:cNvPicPr>
          <p:nvPr>
            <p:ph sz="half" idx="2"/>
          </p:nvPr>
        </p:nvPicPr>
        <p:blipFill>
          <a:blip r:embed="rId3"/>
          <a:srcRect t="-24712" b="-24712"/>
          <a:stretch>
            <a:fillRect/>
          </a:stretch>
        </p:blipFill>
        <p:spPr>
          <a:xfrm>
            <a:off x="4572000" y="1143000"/>
            <a:ext cx="4038600" cy="3690937"/>
          </a:xfrm>
        </p:spPr>
      </p:pic>
      <p:sp>
        <p:nvSpPr>
          <p:cNvPr id="32770" name="Title 1"/>
          <p:cNvSpPr>
            <a:spLocks noGrp="1"/>
          </p:cNvSpPr>
          <p:nvPr>
            <p:ph type="title"/>
          </p:nvPr>
        </p:nvSpPr>
        <p:spPr/>
        <p:txBody>
          <a:bodyPr/>
          <a:lstStyle/>
          <a:p>
            <a:pPr eaLnBrk="1" hangingPunct="1"/>
            <a:r>
              <a:rPr lang="en-US" smtClean="0">
                <a:ea typeface="ＭＳ Ｐゴシック" pitchFamily="-107" charset="-128"/>
              </a:rPr>
              <a:t>III.  Business Conditions, cont’d</a:t>
            </a:r>
          </a:p>
        </p:txBody>
      </p:sp>
      <p:sp>
        <p:nvSpPr>
          <p:cNvPr id="32771"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3.  Payment terms</a:t>
            </a:r>
          </a:p>
          <a:p>
            <a:pPr lvl="1" eaLnBrk="1" hangingPunct="1"/>
            <a:r>
              <a:rPr lang="en-US" dirty="0" smtClean="0">
                <a:ea typeface="ＭＳ Ｐゴシック" pitchFamily="-107" charset="-128"/>
              </a:rPr>
              <a:t>Addresses the point(s) at which the supplier will be paid</a:t>
            </a: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32</a:t>
            </a:fld>
            <a:endParaRPr lang="en-US"/>
          </a:p>
        </p:txBody>
      </p:sp>
      <p:sp>
        <p:nvSpPr>
          <p:cNvPr id="7" name="Content Placeholder 3"/>
          <p:cNvSpPr txBox="1">
            <a:spLocks/>
          </p:cNvSpPr>
          <p:nvPr/>
        </p:nvSpPr>
        <p:spPr bwMode="auto">
          <a:xfrm>
            <a:off x="4648200" y="4495800"/>
            <a:ext cx="4038600" cy="167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4. Transportation method</a:t>
            </a:r>
          </a:p>
          <a:p>
            <a:pPr lvl="1" defTabSz="914400" eaLnBrk="1" hangingPunct="1"/>
            <a:r>
              <a:rPr lang="en-US" dirty="0" smtClean="0">
                <a:ea typeface="ＭＳ Ｐゴシック" pitchFamily="-107" charset="-128"/>
              </a:rPr>
              <a:t>Buyer states whether the supplier has the option to use its own transport company, </a:t>
            </a:r>
          </a:p>
        </p:txBody>
      </p:sp>
      <p:pic>
        <p:nvPicPr>
          <p:cNvPr id="8" name="Content Placeholder 4" descr="chp_transport.jpg"/>
          <p:cNvPicPr>
            <a:picLocks noChangeAspect="1"/>
          </p:cNvPicPr>
          <p:nvPr/>
        </p:nvPicPr>
        <p:blipFill>
          <a:blip r:embed="rId4"/>
          <a:srcRect t="-6033" b="-6033"/>
          <a:stretch>
            <a:fillRect/>
          </a:stretch>
        </p:blipFill>
        <p:spPr bwMode="auto">
          <a:xfrm>
            <a:off x="1905000" y="3581400"/>
            <a:ext cx="2590800" cy="29034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500"/>
                                        <p:tgtEl>
                                          <p:spTgt spid="327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fade">
                                      <p:cBhvr>
                                        <p:cTn id="10" dur="500"/>
                                        <p:tgtEl>
                                          <p:spTgt spid="327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ea typeface="ＭＳ Ｐゴシック" pitchFamily="-107" charset="-128"/>
              </a:rPr>
              <a:t>III.  Business Conditions, cont’d</a:t>
            </a:r>
          </a:p>
        </p:txBody>
      </p:sp>
      <p:pic>
        <p:nvPicPr>
          <p:cNvPr id="34819" name="Content Placeholder 4" descr="shipping&amp;delivery.jpg"/>
          <p:cNvPicPr>
            <a:picLocks noGrp="1" noChangeAspect="1"/>
          </p:cNvPicPr>
          <p:nvPr>
            <p:ph sz="half" idx="1"/>
          </p:nvPr>
        </p:nvPicPr>
        <p:blipFill>
          <a:blip r:embed="rId3"/>
          <a:srcRect t="-6686" b="-6686"/>
          <a:stretch>
            <a:fillRect/>
          </a:stretch>
        </p:blipFill>
        <p:spPr>
          <a:xfrm>
            <a:off x="457200" y="2249488"/>
            <a:ext cx="4038600" cy="4525962"/>
          </a:xfrm>
        </p:spPr>
      </p:pic>
      <p:sp>
        <p:nvSpPr>
          <p:cNvPr id="34820" name="Content Placeholder 3"/>
          <p:cNvSpPr>
            <a:spLocks noGrp="1"/>
          </p:cNvSpPr>
          <p:nvPr>
            <p:ph sz="half" idx="2"/>
          </p:nvPr>
        </p:nvSpPr>
        <p:spPr>
          <a:xfrm>
            <a:off x="4648200" y="2249488"/>
            <a:ext cx="4038600" cy="4525962"/>
          </a:xfrm>
        </p:spPr>
        <p:txBody>
          <a:bodyPr/>
          <a:lstStyle/>
          <a:p>
            <a:pPr eaLnBrk="1" hangingPunct="1"/>
            <a:r>
              <a:rPr lang="en-US" dirty="0" smtClean="0">
                <a:ea typeface="ＭＳ Ｐゴシック" pitchFamily="-107" charset="-128"/>
              </a:rPr>
              <a:t>5.  Shipping and Delivery Point</a:t>
            </a:r>
          </a:p>
          <a:p>
            <a:pPr lvl="1" eaLnBrk="1" hangingPunct="1"/>
            <a:r>
              <a:rPr lang="en-US" dirty="0" smtClean="0">
                <a:ea typeface="ＭＳ Ｐゴシック" pitchFamily="-107" charset="-128"/>
              </a:rPr>
              <a:t>Various shipping points are available including:</a:t>
            </a:r>
          </a:p>
          <a:p>
            <a:pPr lvl="2" eaLnBrk="1" hangingPunct="1"/>
            <a:r>
              <a:rPr lang="en-US" dirty="0" smtClean="0">
                <a:ea typeface="ＭＳ Ｐゴシック" pitchFamily="-107" charset="-128"/>
              </a:rPr>
              <a:t>Seller's plant</a:t>
            </a:r>
          </a:p>
          <a:p>
            <a:pPr lvl="2" eaLnBrk="1" hangingPunct="1"/>
            <a:r>
              <a:rPr lang="en-US" dirty="0" smtClean="0">
                <a:ea typeface="ＭＳ Ｐゴシック" pitchFamily="-107" charset="-128"/>
              </a:rPr>
              <a:t>Distribution Facility</a:t>
            </a:r>
          </a:p>
          <a:p>
            <a:pPr lvl="2" eaLnBrk="1" hangingPunct="1"/>
            <a:r>
              <a:rPr lang="en-US" dirty="0" smtClean="0">
                <a:ea typeface="ＭＳ Ｐゴシック" pitchFamily="-107" charset="-128"/>
              </a:rPr>
              <a:t>Buyer's plant</a:t>
            </a:r>
          </a:p>
          <a:p>
            <a:pPr eaLnBrk="1" hangingPunct="1"/>
            <a:endParaRPr lang="en-US" dirty="0" smtClean="0">
              <a:ea typeface="ＭＳ Ｐゴシック" pitchFamily="-107" charset="-128"/>
            </a:endParaRP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33</a:t>
            </a:fld>
            <a:endParaRPr lang="en-US"/>
          </a:p>
        </p:txBody>
      </p:sp>
      <p:sp>
        <p:nvSpPr>
          <p:cNvPr id="7" name="Content Placeholder 3"/>
          <p:cNvSpPr txBox="1">
            <a:spLocks/>
          </p:cNvSpPr>
          <p:nvPr/>
        </p:nvSpPr>
        <p:spPr bwMode="auto">
          <a:xfrm>
            <a:off x="4648200" y="4572000"/>
            <a:ext cx="4038600"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6.  Technical Assistance</a:t>
            </a:r>
          </a:p>
          <a:p>
            <a:pPr lvl="1" defTabSz="914400" eaLnBrk="1" hangingPunct="1"/>
            <a:r>
              <a:rPr lang="en-US" dirty="0" smtClean="0">
                <a:ea typeface="ＭＳ Ｐゴシック" pitchFamily="-107" charset="-128"/>
              </a:rPr>
              <a:t>Buyer needs in setting up and using products supplied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fade">
                                      <p:cBhvr>
                                        <p:cTn id="7" dur="500"/>
                                        <p:tgtEl>
                                          <p:spTgt spid="348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820">
                                            <p:txEl>
                                              <p:pRg st="1" end="1"/>
                                            </p:txEl>
                                          </p:spTgt>
                                        </p:tgtEl>
                                        <p:attrNameLst>
                                          <p:attrName>style.visibility</p:attrName>
                                        </p:attrNameLst>
                                      </p:cBhvr>
                                      <p:to>
                                        <p:strVal val="visible"/>
                                      </p:to>
                                    </p:set>
                                    <p:animEffect transition="in" filter="fade">
                                      <p:cBhvr>
                                        <p:cTn id="10" dur="500"/>
                                        <p:tgtEl>
                                          <p:spTgt spid="3482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820">
                                            <p:txEl>
                                              <p:pRg st="2" end="2"/>
                                            </p:txEl>
                                          </p:spTgt>
                                        </p:tgtEl>
                                        <p:attrNameLst>
                                          <p:attrName>style.visibility</p:attrName>
                                        </p:attrNameLst>
                                      </p:cBhvr>
                                      <p:to>
                                        <p:strVal val="visible"/>
                                      </p:to>
                                    </p:set>
                                    <p:animEffect transition="in" filter="fade">
                                      <p:cBhvr>
                                        <p:cTn id="13" dur="500"/>
                                        <p:tgtEl>
                                          <p:spTgt spid="3482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820">
                                            <p:txEl>
                                              <p:pRg st="3" end="3"/>
                                            </p:txEl>
                                          </p:spTgt>
                                        </p:tgtEl>
                                        <p:attrNameLst>
                                          <p:attrName>style.visibility</p:attrName>
                                        </p:attrNameLst>
                                      </p:cBhvr>
                                      <p:to>
                                        <p:strVal val="visible"/>
                                      </p:to>
                                    </p:set>
                                    <p:animEffect transition="in" filter="fade">
                                      <p:cBhvr>
                                        <p:cTn id="16" dur="500"/>
                                        <p:tgtEl>
                                          <p:spTgt spid="3482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animEffect transition="in" filter="fade">
                                      <p:cBhvr>
                                        <p:cTn id="19" dur="500"/>
                                        <p:tgtEl>
                                          <p:spTgt spid="3482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mtClean="0">
                <a:ea typeface="ＭＳ Ｐゴシック" pitchFamily="-107" charset="-128"/>
              </a:rPr>
              <a:t>III.  Business Conditions, cont’d</a:t>
            </a:r>
          </a:p>
        </p:txBody>
      </p:sp>
      <p:pic>
        <p:nvPicPr>
          <p:cNvPr id="36867" name="Content Placeholder 4" descr="23285741_1.jpg"/>
          <p:cNvPicPr>
            <a:picLocks noGrp="1" noChangeAspect="1"/>
          </p:cNvPicPr>
          <p:nvPr>
            <p:ph sz="half" idx="1"/>
          </p:nvPr>
        </p:nvPicPr>
        <p:blipFill>
          <a:blip r:embed="rId3"/>
          <a:srcRect t="-6033" b="-6033"/>
          <a:stretch>
            <a:fillRect/>
          </a:stretch>
        </p:blipFill>
        <p:spPr>
          <a:xfrm>
            <a:off x="1447800" y="1752600"/>
            <a:ext cx="2971800" cy="3330425"/>
          </a:xfrm>
        </p:spPr>
      </p:pic>
      <p:sp>
        <p:nvSpPr>
          <p:cNvPr id="36868" name="Content Placeholder 3"/>
          <p:cNvSpPr>
            <a:spLocks noGrp="1"/>
          </p:cNvSpPr>
          <p:nvPr>
            <p:ph sz="half" idx="2"/>
          </p:nvPr>
        </p:nvSpPr>
        <p:spPr>
          <a:xfrm>
            <a:off x="4648200" y="2249488"/>
            <a:ext cx="4038600" cy="4525962"/>
          </a:xfrm>
        </p:spPr>
        <p:txBody>
          <a:bodyPr/>
          <a:lstStyle/>
          <a:p>
            <a:pPr eaLnBrk="1" hangingPunct="1">
              <a:buFont typeface="Georgia" pitchFamily="-107" charset="0"/>
              <a:buNone/>
            </a:pPr>
            <a:r>
              <a:rPr lang="en-US" dirty="0" smtClean="0">
                <a:ea typeface="ＭＳ Ｐゴシック" pitchFamily="-107" charset="-128"/>
              </a:rPr>
              <a:t>7. Installation</a:t>
            </a:r>
          </a:p>
          <a:p>
            <a:pPr lvl="1" eaLnBrk="1" hangingPunct="1"/>
            <a:r>
              <a:rPr lang="en-US" dirty="0" smtClean="0">
                <a:ea typeface="ＭＳ Ｐゴシック" pitchFamily="-107" charset="-128"/>
              </a:rPr>
              <a:t>Buyer will likely ask supplier to ensure product installed properly</a:t>
            </a: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34</a:t>
            </a:fld>
            <a:endParaRPr lang="en-US"/>
          </a:p>
        </p:txBody>
      </p:sp>
      <p:sp>
        <p:nvSpPr>
          <p:cNvPr id="7" name="Content Placeholder 3"/>
          <p:cNvSpPr txBox="1">
            <a:spLocks/>
          </p:cNvSpPr>
          <p:nvPr/>
        </p:nvSpPr>
        <p:spPr bwMode="auto">
          <a:xfrm>
            <a:off x="381000" y="5094613"/>
            <a:ext cx="4038600" cy="1354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8. Delivery Schedule</a:t>
            </a:r>
          </a:p>
          <a:p>
            <a:pPr lvl="1" defTabSz="914400" eaLnBrk="1" hangingPunct="1"/>
            <a:r>
              <a:rPr lang="en-US" dirty="0" smtClean="0">
                <a:ea typeface="ＭＳ Ｐゴシック" pitchFamily="-107" charset="-128"/>
              </a:rPr>
              <a:t>Specific delivery schedule and quantities of products or services</a:t>
            </a:r>
          </a:p>
        </p:txBody>
      </p:sp>
      <p:pic>
        <p:nvPicPr>
          <p:cNvPr id="8" name="Content Placeholder 4" descr="a380sing.jpg"/>
          <p:cNvPicPr>
            <a:picLocks noChangeAspect="1"/>
          </p:cNvPicPr>
          <p:nvPr/>
        </p:nvPicPr>
        <p:blipFill>
          <a:blip r:embed="rId4"/>
          <a:srcRect t="-42067" b="-42067"/>
          <a:stretch>
            <a:fillRect/>
          </a:stretch>
        </p:blipFill>
        <p:spPr bwMode="auto">
          <a:xfrm>
            <a:off x="5181600" y="3505200"/>
            <a:ext cx="3222905" cy="3611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fade">
                                      <p:cBhvr>
                                        <p:cTn id="7" dur="500"/>
                                        <p:tgtEl>
                                          <p:spTgt spid="3686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68">
                                            <p:txEl>
                                              <p:pRg st="1" end="1"/>
                                            </p:txEl>
                                          </p:spTgt>
                                        </p:tgtEl>
                                        <p:attrNameLst>
                                          <p:attrName>style.visibility</p:attrName>
                                        </p:attrNameLst>
                                      </p:cBhvr>
                                      <p:to>
                                        <p:strVal val="visible"/>
                                      </p:to>
                                    </p:set>
                                    <p:animEffect transition="in" filter="fade">
                                      <p:cBhvr>
                                        <p:cTn id="10" dur="500"/>
                                        <p:tgtEl>
                                          <p:spTgt spid="3686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mtClean="0">
                <a:ea typeface="ＭＳ Ｐゴシック" pitchFamily="-107" charset="-128"/>
              </a:rPr>
              <a:t>III.  Business Conditions, cont’d</a:t>
            </a:r>
          </a:p>
        </p:txBody>
      </p:sp>
      <p:pic>
        <p:nvPicPr>
          <p:cNvPr id="38915" name="Content Placeholder 4" descr="electronic-item-industrial-computer-packing_10411525-250x250.jpg"/>
          <p:cNvPicPr>
            <a:picLocks noGrp="1" noChangeAspect="1"/>
          </p:cNvPicPr>
          <p:nvPr>
            <p:ph sz="half" idx="1"/>
          </p:nvPr>
        </p:nvPicPr>
        <p:blipFill>
          <a:blip r:embed="rId3"/>
          <a:srcRect t="-6033" b="-6033"/>
          <a:stretch>
            <a:fillRect/>
          </a:stretch>
        </p:blipFill>
        <p:spPr>
          <a:xfrm>
            <a:off x="6858000" y="1905000"/>
            <a:ext cx="1981200" cy="2220283"/>
          </a:xfrm>
        </p:spPr>
      </p:pic>
      <p:sp>
        <p:nvSpPr>
          <p:cNvPr id="38916" name="Content Placeholder 3"/>
          <p:cNvSpPr>
            <a:spLocks noGrp="1"/>
          </p:cNvSpPr>
          <p:nvPr>
            <p:ph sz="half" idx="2"/>
          </p:nvPr>
        </p:nvSpPr>
        <p:spPr>
          <a:xfrm>
            <a:off x="2971800" y="2346326"/>
            <a:ext cx="4038600" cy="4525962"/>
          </a:xfrm>
        </p:spPr>
        <p:txBody>
          <a:bodyPr/>
          <a:lstStyle/>
          <a:p>
            <a:pPr eaLnBrk="1" hangingPunct="1"/>
            <a:r>
              <a:rPr lang="en-US" dirty="0" smtClean="0">
                <a:ea typeface="ＭＳ Ｐゴシック" pitchFamily="-107" charset="-128"/>
              </a:rPr>
              <a:t>9. Packaging</a:t>
            </a:r>
          </a:p>
          <a:p>
            <a:pPr lvl="1" eaLnBrk="1" hangingPunct="1"/>
            <a:r>
              <a:rPr lang="en-US" dirty="0" smtClean="0">
                <a:ea typeface="ＭＳ Ｐゴシック" pitchFamily="-107" charset="-128"/>
              </a:rPr>
              <a:t>Strength, material composition, inside and outside packaging</a:t>
            </a:r>
          </a:p>
        </p:txBody>
      </p:sp>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35</a:t>
            </a:fld>
            <a:endParaRPr lang="en-US"/>
          </a:p>
        </p:txBody>
      </p:sp>
      <p:sp>
        <p:nvSpPr>
          <p:cNvPr id="7" name="Content Placeholder 3"/>
          <p:cNvSpPr txBox="1">
            <a:spLocks/>
          </p:cNvSpPr>
          <p:nvPr/>
        </p:nvSpPr>
        <p:spPr bwMode="auto">
          <a:xfrm>
            <a:off x="2819400" y="4572000"/>
            <a:ext cx="4876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300"/>
              </a:spcBef>
              <a:spcAft>
                <a:spcPct val="0"/>
              </a:spcAft>
              <a:buClr>
                <a:srgbClr val="A04DA3"/>
              </a:buClr>
              <a:buFont typeface="Georgia" pitchFamily="-107" charset="0"/>
              <a:buChar char="•"/>
              <a:defRPr sz="2000" kern="1200">
                <a:solidFill>
                  <a:schemeClr val="tx1"/>
                </a:solidFill>
                <a:latin typeface="+mn-lt"/>
                <a:ea typeface="ＭＳ Ｐゴシック" pitchFamily="-65" charset="-128"/>
                <a:cs typeface="ＭＳ Ｐゴシック" pitchFamily="-65" charset="-128"/>
              </a:defRPr>
            </a:lvl1pPr>
            <a:lvl2pPr marL="657225" indent="-246063" algn="l" rtl="0" eaLnBrk="0" fontAlgn="base" hangingPunct="0">
              <a:spcBef>
                <a:spcPts val="300"/>
              </a:spcBef>
              <a:spcAft>
                <a:spcPct val="0"/>
              </a:spcAft>
              <a:buClr>
                <a:schemeClr val="accent2"/>
              </a:buClr>
              <a:buFont typeface="Georgia" pitchFamily="-107" charset="0"/>
              <a:buChar char="▫"/>
              <a:defRPr sz="1900" kern="1200">
                <a:solidFill>
                  <a:schemeClr val="accent2"/>
                </a:solidFill>
                <a:latin typeface="+mn-lt"/>
                <a:ea typeface="ＭＳ Ｐゴシック" pitchFamily="-65" charset="-128"/>
                <a:cs typeface="+mn-cs"/>
              </a:defRPr>
            </a:lvl2pPr>
            <a:lvl3pPr marL="922338" indent="-21907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3pPr>
            <a:lvl4pPr marL="1179513" indent="-200025" algn="l" rtl="0" eaLnBrk="0" fontAlgn="base" hangingPunct="0">
              <a:spcBef>
                <a:spcPts val="300"/>
              </a:spcBef>
              <a:spcAft>
                <a:spcPct val="0"/>
              </a:spcAft>
              <a:buClr>
                <a:schemeClr val="accent1"/>
              </a:buClr>
              <a:buFont typeface="Wingdings 2" pitchFamily="-107" charset="2"/>
              <a:buChar char=""/>
              <a:defRPr sz="1800" kern="1200">
                <a:solidFill>
                  <a:schemeClr val="accent1"/>
                </a:solidFill>
                <a:latin typeface="+mn-lt"/>
                <a:ea typeface="ＭＳ Ｐゴシック" pitchFamily="-65" charset="-128"/>
                <a:cs typeface="+mn-cs"/>
              </a:defRPr>
            </a:lvl4pPr>
            <a:lvl5pPr marL="1389063" indent="-182563" algn="l" rtl="0" eaLnBrk="0" fontAlgn="base" hangingPunct="0">
              <a:spcBef>
                <a:spcPts val="300"/>
              </a:spcBef>
              <a:spcAft>
                <a:spcPct val="0"/>
              </a:spcAft>
              <a:buClr>
                <a:srgbClr val="A04DA3"/>
              </a:buClr>
              <a:buFont typeface="Georgia" pitchFamily="-107" charset="0"/>
              <a:buChar char="▫"/>
              <a:defRPr sz="1800" kern="1200">
                <a:solidFill>
                  <a:srgbClr val="A04DA3"/>
                </a:solidFill>
                <a:latin typeface="+mn-lt"/>
                <a:ea typeface="ＭＳ Ｐゴシック" pitchFamily="-65"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defTabSz="914400" eaLnBrk="1" hangingPunct="1"/>
            <a:r>
              <a:rPr lang="en-US" dirty="0" smtClean="0">
                <a:ea typeface="ＭＳ Ｐゴシック" pitchFamily="-107" charset="-128"/>
              </a:rPr>
              <a:t>10.  Type of Contract</a:t>
            </a:r>
          </a:p>
          <a:p>
            <a:pPr lvl="1" defTabSz="914400" eaLnBrk="1" hangingPunct="1"/>
            <a:r>
              <a:rPr lang="en-US" dirty="0" smtClean="0">
                <a:ea typeface="ＭＳ Ｐゴシック" pitchFamily="-107" charset="-128"/>
              </a:rPr>
              <a:t>Selected by buyer dependent on specification of the work and ability of supplier to develop accurate proposal</a:t>
            </a:r>
          </a:p>
        </p:txBody>
      </p:sp>
      <p:pic>
        <p:nvPicPr>
          <p:cNvPr id="8" name="Content Placeholder 4" descr="93584-main_Full.jpg"/>
          <p:cNvPicPr>
            <a:picLocks noChangeAspect="1"/>
          </p:cNvPicPr>
          <p:nvPr/>
        </p:nvPicPr>
        <p:blipFill>
          <a:blip r:embed="rId4"/>
          <a:srcRect l="-8067" r="-8067"/>
          <a:stretch>
            <a:fillRect/>
          </a:stretch>
        </p:blipFill>
        <p:spPr bwMode="auto">
          <a:xfrm>
            <a:off x="208280" y="3886200"/>
            <a:ext cx="2438400" cy="27326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Effect transition="in" filter="fade">
                                      <p:cBhvr>
                                        <p:cTn id="7" dur="500"/>
                                        <p:tgtEl>
                                          <p:spTgt spid="389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16">
                                            <p:txEl>
                                              <p:pRg st="1" end="1"/>
                                            </p:txEl>
                                          </p:spTgt>
                                        </p:tgtEl>
                                        <p:attrNameLst>
                                          <p:attrName>style.visibility</p:attrName>
                                        </p:attrNameLst>
                                      </p:cBhvr>
                                      <p:to>
                                        <p:strVal val="visible"/>
                                      </p:to>
                                    </p:set>
                                    <p:animEffect transition="in" filter="fade">
                                      <p:cBhvr>
                                        <p:cTn id="10" dur="500"/>
                                        <p:tgtEl>
                                          <p:spTgt spid="389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sz="3600" smtClean="0">
                <a:ea typeface="ＭＳ Ｐゴシック" pitchFamily="-107" charset="-128"/>
              </a:rPr>
              <a:t>IV.  Due Date and Time for Response</a:t>
            </a:r>
          </a:p>
        </p:txBody>
      </p:sp>
      <p:sp>
        <p:nvSpPr>
          <p:cNvPr id="40963" name="Content Placeholder 4"/>
          <p:cNvSpPr>
            <a:spLocks noGrp="1"/>
          </p:cNvSpPr>
          <p:nvPr>
            <p:ph idx="1"/>
          </p:nvPr>
        </p:nvSpPr>
        <p:spPr/>
        <p:txBody>
          <a:bodyPr/>
          <a:lstStyle/>
          <a:p>
            <a:pPr eaLnBrk="1" hangingPunct="1"/>
            <a:r>
              <a:rPr lang="en-US" dirty="0" smtClean="0">
                <a:ea typeface="ＭＳ Ｐゴシック" pitchFamily="-107" charset="-128"/>
              </a:rPr>
              <a:t>Proposal Development Time</a:t>
            </a:r>
          </a:p>
          <a:p>
            <a:pPr lvl="1" eaLnBrk="1" hangingPunct="1"/>
            <a:r>
              <a:rPr lang="en-US" dirty="0" smtClean="0">
                <a:ea typeface="ＭＳ Ｐゴシック" pitchFamily="-107" charset="-128"/>
              </a:rPr>
              <a:t>Complexity of requirement</a:t>
            </a:r>
          </a:p>
          <a:p>
            <a:pPr lvl="1" eaLnBrk="1" hangingPunct="1"/>
            <a:r>
              <a:rPr lang="en-US" dirty="0" smtClean="0">
                <a:ea typeface="ＭＳ Ｐゴシック" pitchFamily="-107" charset="-128"/>
              </a:rPr>
              <a:t>Length of agreement</a:t>
            </a:r>
          </a:p>
          <a:p>
            <a:pPr lvl="1" eaLnBrk="1" hangingPunct="1"/>
            <a:r>
              <a:rPr lang="en-US" dirty="0" smtClean="0">
                <a:ea typeface="ＭＳ Ｐゴシック" pitchFamily="-107" charset="-128"/>
              </a:rPr>
              <a:t>Standard versus custom needs</a:t>
            </a:r>
          </a:p>
          <a:p>
            <a:pPr lvl="1" eaLnBrk="1" hangingPunct="1"/>
            <a:r>
              <a:rPr lang="en-US" dirty="0" smtClean="0">
                <a:ea typeface="ＭＳ Ｐゴシック" pitchFamily="-107" charset="-128"/>
              </a:rPr>
              <a:t>Partnership or arms-length relationship desired</a:t>
            </a:r>
          </a:p>
          <a:p>
            <a:pPr lvl="1" eaLnBrk="1" hangingPunct="1"/>
            <a:r>
              <a:rPr lang="en-US" dirty="0" smtClean="0">
                <a:ea typeface="ＭＳ Ｐゴシック" pitchFamily="-107" charset="-128"/>
              </a:rPr>
              <a:t>Purchase order or contract terms</a:t>
            </a:r>
          </a:p>
          <a:p>
            <a:pPr lvl="1" eaLnBrk="1" hangingPunct="1"/>
            <a:r>
              <a:rPr lang="en-US" dirty="0" smtClean="0">
                <a:ea typeface="ＭＳ Ｐゴシック" pitchFamily="-107" charset="-128"/>
              </a:rPr>
              <a:t>Proposal submittal requirements</a:t>
            </a:r>
          </a:p>
          <a:p>
            <a:pPr lvl="1" eaLnBrk="1" hangingPunct="1"/>
            <a:r>
              <a:rPr lang="en-US" dirty="0" smtClean="0">
                <a:ea typeface="ＭＳ Ｐゴシック" pitchFamily="-107" charset="-128"/>
              </a:rPr>
              <a:t>Local or worldwide bid</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fade">
                                      <p:cBhvr>
                                        <p:cTn id="7" dur="500"/>
                                        <p:tgtEl>
                                          <p:spTgt spid="4096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animEffect transition="in" filter="fade">
                                      <p:cBhvr>
                                        <p:cTn id="11" dur="2000"/>
                                        <p:tgtEl>
                                          <p:spTgt spid="40963">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animEffect transition="in" filter="fade">
                                      <p:cBhvr>
                                        <p:cTn id="15" dur="2000"/>
                                        <p:tgtEl>
                                          <p:spTgt spid="4096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animEffect transition="in" filter="fade">
                                      <p:cBhvr>
                                        <p:cTn id="19" dur="2000"/>
                                        <p:tgtEl>
                                          <p:spTgt spid="40963">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animEffect transition="in" filter="fade">
                                      <p:cBhvr>
                                        <p:cTn id="23" dur="2000"/>
                                        <p:tgtEl>
                                          <p:spTgt spid="40963">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animEffect transition="in" filter="fade">
                                      <p:cBhvr>
                                        <p:cTn id="27" dur="2000"/>
                                        <p:tgtEl>
                                          <p:spTgt spid="40963">
                                            <p:txEl>
                                              <p:pRg st="5" end="5"/>
                                            </p:txEl>
                                          </p:spTgt>
                                        </p:tgtEl>
                                      </p:cBhvr>
                                    </p:animEffect>
                                  </p:childTnLst>
                                </p:cTn>
                              </p:par>
                            </p:childTnLst>
                          </p:cTn>
                        </p:par>
                        <p:par>
                          <p:cTn id="28" fill="hold">
                            <p:stCondLst>
                              <p:cond delay="10500"/>
                            </p:stCondLst>
                            <p:childTnLst>
                              <p:par>
                                <p:cTn id="29" presetID="10" presetClass="entr" presetSubtype="0" fill="hold" grpId="0" nodeType="afterEffect">
                                  <p:stCondLst>
                                    <p:cond delay="0"/>
                                  </p:stCondLst>
                                  <p:childTnLst>
                                    <p:set>
                                      <p:cBhvr>
                                        <p:cTn id="30" dur="1" fill="hold">
                                          <p:stCondLst>
                                            <p:cond delay="0"/>
                                          </p:stCondLst>
                                        </p:cTn>
                                        <p:tgtEl>
                                          <p:spTgt spid="40963">
                                            <p:txEl>
                                              <p:pRg st="6" end="6"/>
                                            </p:txEl>
                                          </p:spTgt>
                                        </p:tgtEl>
                                        <p:attrNameLst>
                                          <p:attrName>style.visibility</p:attrName>
                                        </p:attrNameLst>
                                      </p:cBhvr>
                                      <p:to>
                                        <p:strVal val="visible"/>
                                      </p:to>
                                    </p:set>
                                    <p:animEffect transition="in" filter="fade">
                                      <p:cBhvr>
                                        <p:cTn id="31" dur="2000"/>
                                        <p:tgtEl>
                                          <p:spTgt spid="40963">
                                            <p:txEl>
                                              <p:pRg st="6" end="6"/>
                                            </p:txEl>
                                          </p:spTgt>
                                        </p:tgtEl>
                                      </p:cBhvr>
                                    </p:animEffect>
                                  </p:childTnLst>
                                </p:cTn>
                              </p:par>
                            </p:childTnLst>
                          </p:cTn>
                        </p:par>
                        <p:par>
                          <p:cTn id="32" fill="hold">
                            <p:stCondLst>
                              <p:cond delay="12500"/>
                            </p:stCondLst>
                            <p:childTnLst>
                              <p:par>
                                <p:cTn id="33" presetID="10" presetClass="entr" presetSubtype="0" fill="hold" grpId="0" nodeType="afterEffect">
                                  <p:stCondLst>
                                    <p:cond delay="0"/>
                                  </p:stCondLst>
                                  <p:childTnLst>
                                    <p:set>
                                      <p:cBhvr>
                                        <p:cTn id="34" dur="1" fill="hold">
                                          <p:stCondLst>
                                            <p:cond delay="0"/>
                                          </p:stCondLst>
                                        </p:cTn>
                                        <p:tgtEl>
                                          <p:spTgt spid="40963">
                                            <p:txEl>
                                              <p:pRg st="7" end="7"/>
                                            </p:txEl>
                                          </p:spTgt>
                                        </p:tgtEl>
                                        <p:attrNameLst>
                                          <p:attrName>style.visibility</p:attrName>
                                        </p:attrNameLst>
                                      </p:cBhvr>
                                      <p:to>
                                        <p:strVal val="visible"/>
                                      </p:to>
                                    </p:set>
                                    <p:animEffect transition="in" filter="fade">
                                      <p:cBhvr>
                                        <p:cTn id="35" dur="2000"/>
                                        <p:tgtEl>
                                          <p:spTgt spid="40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ea typeface="ＭＳ Ｐゴシック" pitchFamily="-107" charset="-128"/>
              </a:rPr>
              <a:t>V.  Evaluation Criteria</a:t>
            </a:r>
          </a:p>
        </p:txBody>
      </p:sp>
      <p:sp>
        <p:nvSpPr>
          <p:cNvPr id="41987" name="Content Placeholder 2"/>
          <p:cNvSpPr>
            <a:spLocks noGrp="1"/>
          </p:cNvSpPr>
          <p:nvPr>
            <p:ph idx="1"/>
          </p:nvPr>
        </p:nvSpPr>
        <p:spPr/>
        <p:txBody>
          <a:bodyPr/>
          <a:lstStyle/>
          <a:p>
            <a:pPr eaLnBrk="1" hangingPunct="1">
              <a:buFont typeface="Georgia" pitchFamily="-107" charset="0"/>
              <a:buNone/>
            </a:pPr>
            <a:r>
              <a:rPr lang="en-US" dirty="0" smtClean="0">
                <a:ea typeface="ＭＳ Ｐゴシック" pitchFamily="-107" charset="-128"/>
              </a:rPr>
              <a:t>Two basic options:</a:t>
            </a:r>
          </a:p>
          <a:p>
            <a:pPr eaLnBrk="1" hangingPunct="1"/>
            <a:endParaRPr lang="en-US" dirty="0" smtClean="0">
              <a:ea typeface="ＭＳ Ｐゴシック" pitchFamily="-107" charset="-128"/>
            </a:endParaRPr>
          </a:p>
          <a:p>
            <a:pPr eaLnBrk="1" hangingPunct="1"/>
            <a:r>
              <a:rPr lang="en-US" dirty="0" smtClean="0">
                <a:ea typeface="ＭＳ Ｐゴシック" pitchFamily="-107" charset="-128"/>
              </a:rPr>
              <a:t>Proposals can be evaluated based on purchase price and availability of product/service; </a:t>
            </a:r>
            <a:r>
              <a:rPr lang="en-US" b="1" dirty="0" smtClean="0">
                <a:ea typeface="ＭＳ Ｐゴシック" pitchFamily="-107" charset="-128"/>
              </a:rPr>
              <a:t>or</a:t>
            </a:r>
            <a:r>
              <a:rPr lang="en-US" dirty="0" smtClean="0">
                <a:ea typeface="ＭＳ Ｐゴシック" pitchFamily="-107" charset="-128"/>
              </a:rPr>
              <a:t> </a:t>
            </a:r>
          </a:p>
          <a:p>
            <a:pPr eaLnBrk="1" hangingPunct="1">
              <a:buFont typeface="Georgia" pitchFamily="-107" charset="0"/>
              <a:buNone/>
            </a:pPr>
            <a:endParaRPr lang="en-US" dirty="0" smtClean="0">
              <a:ea typeface="ＭＳ Ｐゴシック" pitchFamily="-107" charset="-128"/>
            </a:endParaRPr>
          </a:p>
          <a:p>
            <a:pPr eaLnBrk="1" hangingPunct="1"/>
            <a:r>
              <a:rPr lang="en-US" dirty="0" smtClean="0">
                <a:ea typeface="ＭＳ Ｐゴシック" pitchFamily="-107" charset="-128"/>
              </a:rPr>
              <a:t>Proposals can be evaluated using a number of factors, including price. This system includes weighting of criteria and measuring/rating proposals against meeting the criteria.</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fade">
                                      <p:cBhvr>
                                        <p:cTn id="12" dur="500"/>
                                        <p:tgtEl>
                                          <p:spTgt spid="419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animEffect transition="in" filter="fade">
                                      <p:cBhvr>
                                        <p:cTn id="17"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ea typeface="ＭＳ Ｐゴシック" pitchFamily="-107" charset="-128"/>
              </a:rPr>
              <a:t>V.  Evaluation Criteria, cont’d</a:t>
            </a:r>
          </a:p>
        </p:txBody>
      </p:sp>
      <p:sp>
        <p:nvSpPr>
          <p:cNvPr id="43011" name="Content Placeholder 2"/>
          <p:cNvSpPr>
            <a:spLocks noGrp="1"/>
          </p:cNvSpPr>
          <p:nvPr>
            <p:ph idx="1"/>
          </p:nvPr>
        </p:nvSpPr>
        <p:spPr/>
        <p:txBody>
          <a:bodyPr/>
          <a:lstStyle/>
          <a:p>
            <a:pPr eaLnBrk="1" hangingPunct="1"/>
            <a:r>
              <a:rPr lang="en-US" dirty="0" smtClean="0">
                <a:ea typeface="ＭＳ Ｐゴシック" pitchFamily="-107" charset="-128"/>
              </a:rPr>
              <a:t>Records of Past Performance</a:t>
            </a:r>
          </a:p>
          <a:p>
            <a:pPr lvl="1" eaLnBrk="1" hangingPunct="1"/>
            <a:r>
              <a:rPr lang="en-US" dirty="0" smtClean="0">
                <a:ea typeface="ＭＳ Ｐゴシック" pitchFamily="-107" charset="-128"/>
              </a:rPr>
              <a:t>Ask for references</a:t>
            </a:r>
          </a:p>
          <a:p>
            <a:pPr lvl="1" eaLnBrk="1" hangingPunct="1"/>
            <a:r>
              <a:rPr lang="en-US" dirty="0" smtClean="0">
                <a:ea typeface="ＭＳ Ｐゴシック" pitchFamily="-107" charset="-128"/>
              </a:rPr>
              <a:t>Ask for a current customer list</a:t>
            </a:r>
          </a:p>
          <a:p>
            <a:pPr lvl="1" eaLnBrk="1" hangingPunct="1"/>
            <a:r>
              <a:rPr lang="en-US" dirty="0" smtClean="0">
                <a:ea typeface="ＭＳ Ｐゴシック" pitchFamily="-107" charset="-128"/>
              </a:rPr>
              <a:t>Request samples from the supplier so that they can be evaluated</a:t>
            </a:r>
          </a:p>
          <a:p>
            <a:pPr lvl="1" eaLnBrk="1" hangingPunct="1"/>
            <a:r>
              <a:rPr lang="en-US" dirty="0" smtClean="0">
                <a:ea typeface="ＭＳ Ｐゴシック" pitchFamily="-107" charset="-128"/>
              </a:rPr>
              <a:t>Research the current experience with suppliers, and perhaps current bidders, in terms of delivery and quality performance</a:t>
            </a:r>
          </a:p>
          <a:p>
            <a:pPr lvl="1" eaLnBrk="1" hangingPunct="1"/>
            <a:r>
              <a:rPr lang="en-US" dirty="0" smtClean="0">
                <a:ea typeface="ＭＳ Ｐゴシック" pitchFamily="-107" charset="-128"/>
              </a:rPr>
              <a:t>Ask performance to provide data of feedback received from other customers</a:t>
            </a:r>
          </a:p>
          <a:p>
            <a:pPr eaLnBrk="1" hangingPunct="1"/>
            <a:endParaRPr lang="en-US" dirty="0" smtClean="0">
              <a:ea typeface="ＭＳ Ｐゴシック" pitchFamily="-107" charset="-128"/>
            </a:endParaRP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500"/>
                                        <p:tgtEl>
                                          <p:spTgt spid="430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animEffect transition="in" filter="fade">
                                      <p:cBhvr>
                                        <p:cTn id="11" dur="2000"/>
                                        <p:tgtEl>
                                          <p:spTgt spid="43011">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animEffect transition="in" filter="fade">
                                      <p:cBhvr>
                                        <p:cTn id="15" dur="2000"/>
                                        <p:tgtEl>
                                          <p:spTgt spid="43011">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animEffect transition="in" filter="fade">
                                      <p:cBhvr>
                                        <p:cTn id="19" dur="2000"/>
                                        <p:tgtEl>
                                          <p:spTgt spid="43011">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43011">
                                            <p:txEl>
                                              <p:pRg st="4" end="4"/>
                                            </p:txEl>
                                          </p:spTgt>
                                        </p:tgtEl>
                                        <p:attrNameLst>
                                          <p:attrName>style.visibility</p:attrName>
                                        </p:attrNameLst>
                                      </p:cBhvr>
                                      <p:to>
                                        <p:strVal val="visible"/>
                                      </p:to>
                                    </p:set>
                                    <p:animEffect transition="in" filter="fade">
                                      <p:cBhvr>
                                        <p:cTn id="23" dur="2000"/>
                                        <p:tgtEl>
                                          <p:spTgt spid="43011">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43011">
                                            <p:txEl>
                                              <p:pRg st="5" end="5"/>
                                            </p:txEl>
                                          </p:spTgt>
                                        </p:tgtEl>
                                        <p:attrNameLst>
                                          <p:attrName>style.visibility</p:attrName>
                                        </p:attrNameLst>
                                      </p:cBhvr>
                                      <p:to>
                                        <p:strVal val="visible"/>
                                      </p:to>
                                    </p:set>
                                    <p:animEffect transition="in" filter="fade">
                                      <p:cBhvr>
                                        <p:cTn id="27" dur="2000"/>
                                        <p:tgtEl>
                                          <p:spTgt spid="430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smtClean="0">
                <a:ea typeface="ＭＳ Ｐゴシック" pitchFamily="-107" charset="-128"/>
              </a:rPr>
              <a:t>V. Evaluation criteria, cont’d</a:t>
            </a:r>
          </a:p>
        </p:txBody>
      </p:sp>
      <p:sp>
        <p:nvSpPr>
          <p:cNvPr id="3" name="Content Placeholder 2"/>
          <p:cNvSpPr>
            <a:spLocks noGrp="1"/>
          </p:cNvSpPr>
          <p:nvPr>
            <p:ph idx="1"/>
          </p:nvPr>
        </p:nvSpPr>
        <p:spPr/>
        <p:txBody>
          <a:bodyPr/>
          <a:lstStyle/>
          <a:p>
            <a:pPr eaLnBrk="1" hangingPunct="1"/>
            <a:r>
              <a:rPr lang="en-US" smtClean="0">
                <a:ea typeface="ＭＳ Ｐゴシック" pitchFamily="-107" charset="-128"/>
              </a:rPr>
              <a:t>Other special conditions</a:t>
            </a:r>
          </a:p>
          <a:p>
            <a:pPr lvl="1" eaLnBrk="1" hangingPunct="1"/>
            <a:r>
              <a:rPr lang="en-US" smtClean="0">
                <a:ea typeface="ＭＳ Ｐゴシック" pitchFamily="-107" charset="-128"/>
              </a:rPr>
              <a:t>Buyer approvals</a:t>
            </a:r>
          </a:p>
          <a:p>
            <a:pPr lvl="1" eaLnBrk="1" hangingPunct="1"/>
            <a:r>
              <a:rPr lang="en-US" smtClean="0">
                <a:ea typeface="ＭＳ Ｐゴシック" pitchFamily="-107" charset="-128"/>
              </a:rPr>
              <a:t>Security</a:t>
            </a:r>
          </a:p>
          <a:p>
            <a:pPr lvl="1" eaLnBrk="1" hangingPunct="1"/>
            <a:r>
              <a:rPr lang="en-US" smtClean="0">
                <a:ea typeface="ＭＳ Ｐゴシック" pitchFamily="-107" charset="-128"/>
              </a:rPr>
              <a:t>Non-disclosure of proprietary information</a:t>
            </a:r>
          </a:p>
          <a:p>
            <a:pPr lvl="1" eaLnBrk="1" hangingPunct="1"/>
            <a:r>
              <a:rPr lang="en-US" smtClean="0">
                <a:ea typeface="ＭＳ Ｐゴシック" pitchFamily="-107" charset="-128"/>
              </a:rPr>
              <a:t>Level of effort (hours)</a:t>
            </a:r>
          </a:p>
          <a:p>
            <a:pPr lvl="1" eaLnBrk="1" hangingPunct="1"/>
            <a:r>
              <a:rPr lang="en-US" smtClean="0">
                <a:ea typeface="ＭＳ Ｐゴシック" pitchFamily="-107" charset="-128"/>
              </a:rPr>
              <a:t>Requirement for reports</a:t>
            </a:r>
          </a:p>
          <a:p>
            <a:pPr lvl="1" eaLnBrk="1" hangingPunct="1"/>
            <a:r>
              <a:rPr lang="en-US" smtClean="0">
                <a:ea typeface="ＭＳ Ｐゴシック" pitchFamily="-107" charset="-128"/>
              </a:rPr>
              <a:t>Software source code</a:t>
            </a:r>
          </a:p>
          <a:p>
            <a:pPr lvl="1" eaLnBrk="1" hangingPunct="1"/>
            <a:r>
              <a:rPr lang="en-US" smtClean="0">
                <a:ea typeface="ＭＳ Ｐゴシック" pitchFamily="-107" charset="-128"/>
              </a:rPr>
              <a:t>Bankruptcy rights</a:t>
            </a:r>
          </a:p>
          <a:p>
            <a:pPr lvl="1" eaLnBrk="1" hangingPunct="1"/>
            <a:r>
              <a:rPr lang="en-US" smtClean="0">
                <a:ea typeface="ＭＳ Ｐゴシック" pitchFamily="-107" charset="-128"/>
              </a:rPr>
              <a:t>On-site presence</a:t>
            </a:r>
          </a:p>
          <a:p>
            <a:pPr eaLnBrk="1" hangingPunct="1"/>
            <a:endParaRPr lang="en-US"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childTnLst>
                                </p:cTn>
                              </p:par>
                            </p:childTnLst>
                          </p:cTn>
                        </p:par>
                        <p:par>
                          <p:cTn id="25" fill="hold">
                            <p:stCondLst>
                              <p:cond delay="8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childTnLst>
                          </p:cTn>
                        </p:par>
                        <p:par>
                          <p:cTn id="29" fill="hold">
                            <p:stCondLst>
                              <p:cond delay="100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par>
                          <p:cTn id="33" fill="hold">
                            <p:stCondLst>
                              <p:cond delay="120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2000"/>
                                        <p:tgtEl>
                                          <p:spTgt spid="3">
                                            <p:txEl>
                                              <p:pRg st="7" end="7"/>
                                            </p:txEl>
                                          </p:spTgt>
                                        </p:tgtEl>
                                      </p:cBhvr>
                                    </p:animEffect>
                                  </p:childTnLst>
                                </p:cTn>
                              </p:par>
                            </p:childTnLst>
                          </p:cTn>
                        </p:par>
                        <p:par>
                          <p:cTn id="37" fill="hold">
                            <p:stCondLst>
                              <p:cond delay="14000"/>
                            </p:stCondLst>
                            <p:childTnLst>
                              <p:par>
                                <p:cTn id="38" presetID="10" presetClass="entr" presetSubtype="0"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066800"/>
          </a:xfrm>
        </p:spPr>
        <p:txBody>
          <a:bodyPr/>
          <a:lstStyle/>
          <a:p>
            <a:r>
              <a:rPr lang="en-US" dirty="0" smtClean="0"/>
              <a:t>Memo 5 – Cloud Computing </a:t>
            </a:r>
            <a:br>
              <a:rPr lang="en-US" dirty="0" smtClean="0"/>
            </a:br>
            <a:r>
              <a:rPr lang="en-US" sz="2000" dirty="0" smtClean="0">
                <a:solidFill>
                  <a:schemeClr val="tx1"/>
                </a:solidFill>
              </a:rPr>
              <a:t>(required memo for ECT424 and IS324)</a:t>
            </a:r>
            <a:endParaRPr lang="en-US" dirty="0">
              <a:solidFill>
                <a:schemeClr val="tx1"/>
              </a:solidFill>
            </a:endParaRPr>
          </a:p>
        </p:txBody>
      </p:sp>
      <p:sp>
        <p:nvSpPr>
          <p:cNvPr id="3" name="Content Placeholder 2"/>
          <p:cNvSpPr>
            <a:spLocks noGrp="1"/>
          </p:cNvSpPr>
          <p:nvPr>
            <p:ph idx="1"/>
          </p:nvPr>
        </p:nvSpPr>
        <p:spPr>
          <a:xfrm>
            <a:off x="457200" y="1676400"/>
            <a:ext cx="8229600" cy="4897438"/>
          </a:xfrm>
        </p:spPr>
        <p:txBody>
          <a:bodyPr>
            <a:normAutofit lnSpcReduction="10000"/>
          </a:bodyPr>
          <a:lstStyle/>
          <a:p>
            <a:r>
              <a:rPr lang="en-US" sz="2800" dirty="0" smtClean="0"/>
              <a:t>This must have a </a:t>
            </a:r>
            <a:r>
              <a:rPr lang="en-US" sz="2800" dirty="0" smtClean="0">
                <a:solidFill>
                  <a:srgbClr val="FF0000"/>
                </a:solidFill>
              </a:rPr>
              <a:t>Memo format cover page</a:t>
            </a:r>
          </a:p>
          <a:p>
            <a:pPr lvl="1"/>
            <a:r>
              <a:rPr lang="en-US" sz="2400" dirty="0" smtClean="0"/>
              <a:t>The memo body recommendation is what applications </a:t>
            </a:r>
            <a:r>
              <a:rPr lang="en-US" sz="2400" u="sng" dirty="0" smtClean="0"/>
              <a:t>TRU</a:t>
            </a:r>
            <a:r>
              <a:rPr lang="en-US" sz="2400" dirty="0" smtClean="0"/>
              <a:t> should consider moving to the cloud (based on your white paper).</a:t>
            </a:r>
          </a:p>
          <a:p>
            <a:r>
              <a:rPr lang="en-US" sz="2800" dirty="0" smtClean="0"/>
              <a:t>I want to know what your opinion is of the types of applications you think it makes sense for retail operations (like TRU) to consider moving to the cloud and why you think so. (</a:t>
            </a:r>
            <a:r>
              <a:rPr lang="en-US" dirty="0" smtClean="0"/>
              <a:t>e</a:t>
            </a:r>
            <a:r>
              <a:rPr lang="en-US" sz="2800" dirty="0" smtClean="0"/>
              <a:t>xamples are ERP, CRM, e-commerce, email, inventory management  </a:t>
            </a:r>
            <a:r>
              <a:rPr lang="en-US" sz="2800" dirty="0" err="1" smtClean="0"/>
              <a:t>etc</a:t>
            </a:r>
            <a:r>
              <a:rPr lang="en-US" sz="2800" dirty="0" smtClean="0"/>
              <a:t>)</a:t>
            </a:r>
          </a:p>
          <a:p>
            <a:r>
              <a:rPr lang="en-US" sz="2800" dirty="0" smtClean="0"/>
              <a:t>The </a:t>
            </a:r>
            <a:r>
              <a:rPr lang="en-US" dirty="0" smtClean="0"/>
              <a:t>background </a:t>
            </a:r>
            <a:r>
              <a:rPr lang="en-US" sz="2800" dirty="0" smtClean="0"/>
              <a:t>material will be in the general form of a “white paper.”</a:t>
            </a:r>
          </a:p>
        </p:txBody>
      </p:sp>
      <p:sp>
        <p:nvSpPr>
          <p:cNvPr id="4" name="Slide Number Placeholder 3"/>
          <p:cNvSpPr>
            <a:spLocks noGrp="1"/>
          </p:cNvSpPr>
          <p:nvPr>
            <p:ph type="sldNum" sz="quarter" idx="10"/>
          </p:nvPr>
        </p:nvSpPr>
        <p:spPr/>
        <p:txBody>
          <a:bodyPr/>
          <a:lstStyle/>
          <a:p>
            <a:fld id="{B76F7208-26AA-4745-9835-AD8494638D77}" type="slidenum">
              <a:rPr lang="en-US" smtClean="0"/>
              <a:pPr/>
              <a:t>4</a:t>
            </a:fld>
            <a:endParaRPr lang="en-US" dirty="0"/>
          </a:p>
        </p:txBody>
      </p:sp>
    </p:spTree>
    <p:extLst>
      <p:ext uri="{BB962C8B-B14F-4D97-AF65-F5344CB8AC3E}">
        <p14:creationId xmlns:p14="http://schemas.microsoft.com/office/powerpoint/2010/main" val="377680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Process</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40</a:t>
            </a:fld>
            <a:endParaRPr lang="en-US"/>
          </a:p>
        </p:txBody>
      </p:sp>
      <p:sp>
        <p:nvSpPr>
          <p:cNvPr id="30722" name="AutoShape 2" descr="Click to collap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4" name="AutoShape 4" descr="Image from 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6" name="AutoShape 6" descr="http://images.books24x7.com.ezproxy1.lib.depaul.edu/bookimages/id_14162/fig106_0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53" y="2514600"/>
            <a:ext cx="844238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sz="3600" smtClean="0">
                <a:ea typeface="ＭＳ Ｐゴシック" pitchFamily="-107" charset="-128"/>
              </a:rPr>
              <a:t>Best Practices: Writing Solicitations</a:t>
            </a:r>
          </a:p>
        </p:txBody>
      </p:sp>
      <p:sp>
        <p:nvSpPr>
          <p:cNvPr id="45059" name="Content Placeholder 2"/>
          <p:cNvSpPr>
            <a:spLocks noGrp="1"/>
          </p:cNvSpPr>
          <p:nvPr>
            <p:ph idx="1"/>
          </p:nvPr>
        </p:nvSpPr>
        <p:spPr/>
        <p:txBody>
          <a:bodyPr/>
          <a:lstStyle/>
          <a:p>
            <a:pPr eaLnBrk="1" hangingPunct="1"/>
            <a:r>
              <a:rPr lang="en-US" smtClean="0">
                <a:ea typeface="ＭＳ Ｐゴシック" pitchFamily="-107" charset="-128"/>
              </a:rPr>
              <a:t>Be</a:t>
            </a:r>
          </a:p>
          <a:p>
            <a:pPr lvl="1" eaLnBrk="1" hangingPunct="1"/>
            <a:r>
              <a:rPr lang="en-US" smtClean="0">
                <a:ea typeface="ＭＳ Ｐゴシック" pitchFamily="-107" charset="-128"/>
              </a:rPr>
              <a:t>Concise</a:t>
            </a:r>
          </a:p>
          <a:p>
            <a:pPr lvl="1" eaLnBrk="1" hangingPunct="1"/>
            <a:r>
              <a:rPr lang="en-US" smtClean="0">
                <a:ea typeface="ＭＳ Ｐゴシック" pitchFamily="-107" charset="-128"/>
              </a:rPr>
              <a:t>Consistent</a:t>
            </a:r>
          </a:p>
          <a:p>
            <a:pPr lvl="1" eaLnBrk="1" hangingPunct="1"/>
            <a:r>
              <a:rPr lang="en-US" smtClean="0">
                <a:ea typeface="ＭＳ Ｐゴシック" pitchFamily="-107" charset="-128"/>
              </a:rPr>
              <a:t>Considerate of time</a:t>
            </a:r>
          </a:p>
          <a:p>
            <a:pPr lvl="1" eaLnBrk="1" hangingPunct="1"/>
            <a:r>
              <a:rPr lang="en-US" smtClean="0">
                <a:ea typeface="ＭＳ Ｐゴシック" pitchFamily="-107" charset="-128"/>
              </a:rPr>
              <a:t>Accurate</a:t>
            </a:r>
          </a:p>
          <a:p>
            <a:pPr lvl="1" eaLnBrk="1" hangingPunct="1"/>
            <a:r>
              <a:rPr lang="en-US" smtClean="0">
                <a:ea typeface="ＭＳ Ｐゴシック" pitchFamily="-107" charset="-128"/>
              </a:rPr>
              <a:t>Thorough</a:t>
            </a:r>
          </a:p>
          <a:p>
            <a:pPr eaLnBrk="1" hangingPunct="1"/>
            <a:endParaRPr lang="en-US"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dirty="0" smtClean="0">
                <a:ea typeface="ＭＳ Ｐゴシック" pitchFamily="-107" charset="-128"/>
              </a:rPr>
              <a:t>RFP Example/Template</a:t>
            </a:r>
          </a:p>
        </p:txBody>
      </p:sp>
      <p:sp>
        <p:nvSpPr>
          <p:cNvPr id="46083"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City of Bellevue, Washington for Miscellaneous IT Services</a:t>
            </a:r>
          </a:p>
          <a:p>
            <a:pPr marL="109537" indent="0" eaLnBrk="1" hangingPunct="1">
              <a:buNone/>
            </a:pPr>
            <a:endParaRPr lang="en-US" dirty="0" smtClean="0">
              <a:ea typeface="ＭＳ Ｐゴシック" pitchFamily="-107" charset="-128"/>
            </a:endParaRPr>
          </a:p>
          <a:p>
            <a:pPr eaLnBrk="1" hangingPunct="1"/>
            <a:r>
              <a:rPr lang="en-US" dirty="0" smtClean="0">
                <a:ea typeface="ＭＳ Ｐゴシック" pitchFamily="-107" charset="-128"/>
              </a:rPr>
              <a:t>RFP template example (in word)</a:t>
            </a:r>
          </a:p>
          <a:p>
            <a:pPr eaLnBrk="1" hangingPunct="1"/>
            <a:endParaRPr lang="en-US" dirty="0" smtClean="0">
              <a:ea typeface="ＭＳ Ｐゴシック" pitchFamily="-107" charset="-128"/>
            </a:endParaRPr>
          </a:p>
          <a:p>
            <a:pPr eaLnBrk="1" hangingPunct="1"/>
            <a:r>
              <a:rPr lang="en-US" dirty="0" smtClean="0">
                <a:ea typeface="ＭＳ Ｐゴシック" pitchFamily="-107" charset="-128"/>
              </a:rPr>
              <a:t>Posted on D2L (readings section)</a:t>
            </a:r>
          </a:p>
        </p:txBody>
      </p:sp>
      <p:pic>
        <p:nvPicPr>
          <p:cNvPr id="46084" name="Content Placeholder 4" descr="bellevue_wa.jpg"/>
          <p:cNvPicPr>
            <a:picLocks noGrp="1" noChangeAspect="1"/>
          </p:cNvPicPr>
          <p:nvPr>
            <p:ph sz="half" idx="2"/>
          </p:nvPr>
        </p:nvPicPr>
        <p:blipFill>
          <a:blip r:embed="rId3"/>
          <a:srcRect t="-24712" b="-24712"/>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eaLnBrk="1" fontAlgn="auto" hangingPunct="1">
              <a:spcAft>
                <a:spcPts val="0"/>
              </a:spcAft>
              <a:defRPr/>
            </a:pPr>
            <a:r>
              <a:rPr lang="en-US" sz="3600" dirty="0" err="1" smtClean="0">
                <a:ea typeface="+mj-ea"/>
                <a:cs typeface="+mj-cs"/>
              </a:rPr>
              <a:t>SLAs</a:t>
            </a:r>
            <a:endParaRPr lang="en-US" sz="3600" dirty="0">
              <a:ea typeface="+mj-ea"/>
              <a:cs typeface="+mj-cs"/>
            </a:endParaRPr>
          </a:p>
        </p:txBody>
      </p:sp>
      <p:pic>
        <p:nvPicPr>
          <p:cNvPr id="8" name="Picture Placeholder 7" descr="SLA.JPG"/>
          <p:cNvPicPr>
            <a:picLocks noGrp="1" noChangeAspect="1"/>
          </p:cNvPicPr>
          <p:nvPr>
            <p:ph type="pic" idx="1"/>
          </p:nvPr>
        </p:nvPicPr>
        <p:blipFill>
          <a:blip r:embed="rId3" cstate="screen"/>
          <a:srcRect/>
          <a:stretch>
            <a:fillRect/>
          </a:stretch>
        </p:blipFill>
        <p:spPr/>
      </p:pic>
      <p:sp>
        <p:nvSpPr>
          <p:cNvPr id="47108" name="Text Placeholder 6"/>
          <p:cNvSpPr>
            <a:spLocks noGrp="1"/>
          </p:cNvSpPr>
          <p:nvPr>
            <p:ph type="body" sz="half" idx="2"/>
          </p:nvPr>
        </p:nvSpPr>
        <p:spPr>
          <a:xfrm>
            <a:off x="6088063" y="3275013"/>
            <a:ext cx="2590800" cy="2516187"/>
          </a:xfrm>
        </p:spPr>
        <p:txBody>
          <a:bodyPr/>
          <a:lstStyle/>
          <a:p>
            <a:pPr eaLnBrk="1" hangingPunct="1">
              <a:spcBef>
                <a:spcPct val="0"/>
              </a:spcBef>
            </a:pPr>
            <a:r>
              <a:rPr lang="en-US" sz="1800" smtClean="0">
                <a:ea typeface="ＭＳ Ｐゴシック" pitchFamily="-107" charset="-128"/>
              </a:rPr>
              <a:t>Service Level Agreements</a:t>
            </a:r>
          </a:p>
        </p:txBody>
      </p:sp>
      <p:sp>
        <p:nvSpPr>
          <p:cNvPr id="6" name="Slide Number Placeholder 5"/>
          <p:cNvSpPr>
            <a:spLocks noGrp="1"/>
          </p:cNvSpPr>
          <p:nvPr>
            <p:ph type="sldNum" sz="quarter" idx="12"/>
          </p:nvPr>
        </p:nvSpPr>
        <p:spPr/>
        <p:txBody>
          <a:bodyPr/>
          <a:lstStyle/>
          <a:p>
            <a:pPr>
              <a:defRPr/>
            </a:pPr>
            <a:fld id="{AD1ECD0A-62BB-4D94-87F7-20A1C50DE98C}" type="slidenum">
              <a:rPr lang="en-US" smtClean="0"/>
              <a:pPr>
                <a:defRPr/>
              </a:pPr>
              <a:t>43</a:t>
            </a:fld>
            <a:endParaRPr lang="en-US"/>
          </a:p>
        </p:txBody>
      </p:sp>
      <p:sp>
        <p:nvSpPr>
          <p:cNvPr id="2" name="Rectangle 1"/>
          <p:cNvSpPr/>
          <p:nvPr/>
        </p:nvSpPr>
        <p:spPr>
          <a:xfrm>
            <a:off x="275095" y="6226422"/>
            <a:ext cx="4800600" cy="369332"/>
          </a:xfrm>
          <a:prstGeom prst="rect">
            <a:avLst/>
          </a:prstGeom>
        </p:spPr>
        <p:txBody>
          <a:bodyPr wrap="square">
            <a:spAutoFit/>
          </a:bodyPr>
          <a:lstStyle/>
          <a:p>
            <a:r>
              <a:rPr lang="en-US" sz="900" dirty="0" err="1"/>
              <a:t>Hiles</a:t>
            </a:r>
            <a:r>
              <a:rPr lang="en-US" sz="900" dirty="0"/>
              <a:t>, Andrew. </a:t>
            </a:r>
            <a:r>
              <a:rPr lang="en-US" sz="900" dirty="0" smtClean="0"/>
              <a:t>E-Business </a:t>
            </a:r>
            <a:r>
              <a:rPr lang="en-US" sz="900" dirty="0"/>
              <a:t>Service Level Agreements: Strategies for Service Providers, E-Commerce and Outsourcing. Rothstein Associates. © 2002</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ea typeface="ＭＳ Ｐゴシック" pitchFamily="-107" charset="-128"/>
              </a:rPr>
              <a:t>SLAs</a:t>
            </a:r>
          </a:p>
        </p:txBody>
      </p:sp>
      <p:sp>
        <p:nvSpPr>
          <p:cNvPr id="48131" name="Content Placeholder 2"/>
          <p:cNvSpPr>
            <a:spLocks noGrp="1"/>
          </p:cNvSpPr>
          <p:nvPr>
            <p:ph idx="1"/>
          </p:nvPr>
        </p:nvSpPr>
        <p:spPr/>
        <p:txBody>
          <a:bodyPr/>
          <a:lstStyle/>
          <a:p>
            <a:pPr eaLnBrk="1" hangingPunct="1"/>
            <a:r>
              <a:rPr lang="en-US" dirty="0" smtClean="0">
                <a:ea typeface="ＭＳ Ｐゴシック" pitchFamily="-107" charset="-128"/>
              </a:rPr>
              <a:t>What they are</a:t>
            </a:r>
          </a:p>
          <a:p>
            <a:pPr eaLnBrk="1" hangingPunct="1"/>
            <a:r>
              <a:rPr lang="en-US" dirty="0" smtClean="0">
                <a:ea typeface="ＭＳ Ｐゴシック" pitchFamily="-107" charset="-128"/>
              </a:rPr>
              <a:t>Why they’re needed</a:t>
            </a:r>
          </a:p>
          <a:p>
            <a:pPr eaLnBrk="1" hangingPunct="1"/>
            <a:r>
              <a:rPr lang="en-US" dirty="0" smtClean="0">
                <a:ea typeface="ＭＳ Ｐゴシック" pitchFamily="-107" charset="-128"/>
              </a:rPr>
              <a:t>How they’re used</a:t>
            </a:r>
          </a:p>
          <a:p>
            <a:pPr eaLnBrk="1" hangingPunct="1"/>
            <a:r>
              <a:rPr lang="en-US" dirty="0" smtClean="0">
                <a:ea typeface="ＭＳ Ｐゴシック" pitchFamily="-107" charset="-128"/>
              </a:rPr>
              <a:t>Details of interest</a:t>
            </a:r>
          </a:p>
          <a:p>
            <a:pPr eaLnBrk="1" hangingPunct="1"/>
            <a:r>
              <a:rPr lang="en-US" dirty="0" smtClean="0">
                <a:ea typeface="ＭＳ Ｐゴシック" pitchFamily="-107" charset="-128"/>
              </a:rPr>
              <a:t>An Example</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fade">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fade">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fade">
                                      <p:cBhvr>
                                        <p:cTn id="22" dur="500"/>
                                        <p:tgtEl>
                                          <p:spTgt spid="48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131">
                                            <p:txEl>
                                              <p:pRg st="4" end="4"/>
                                            </p:txEl>
                                          </p:spTgt>
                                        </p:tgtEl>
                                        <p:attrNameLst>
                                          <p:attrName>style.visibility</p:attrName>
                                        </p:attrNameLst>
                                      </p:cBhvr>
                                      <p:to>
                                        <p:strVal val="visible"/>
                                      </p:to>
                                    </p:set>
                                    <p:animEffect transition="in" filter="fade">
                                      <p:cBhvr>
                                        <p:cTn id="27" dur="500"/>
                                        <p:tgtEl>
                                          <p:spTgt spid="48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a:t>
            </a:r>
            <a:r>
              <a:rPr lang="en-US" dirty="0" err="1" smtClean="0"/>
              <a:t>vs</a:t>
            </a:r>
            <a:r>
              <a:rPr lang="en-US" dirty="0" smtClean="0"/>
              <a:t> External</a:t>
            </a:r>
            <a:endParaRPr lang="en-US" dirty="0"/>
          </a:p>
        </p:txBody>
      </p:sp>
      <p:sp>
        <p:nvSpPr>
          <p:cNvPr id="3" name="Content Placeholder 2"/>
          <p:cNvSpPr>
            <a:spLocks noGrp="1"/>
          </p:cNvSpPr>
          <p:nvPr>
            <p:ph idx="1"/>
          </p:nvPr>
        </p:nvSpPr>
        <p:spPr/>
        <p:txBody>
          <a:bodyPr/>
          <a:lstStyle/>
          <a:p>
            <a:r>
              <a:rPr lang="en-US" dirty="0" smtClean="0"/>
              <a:t>SLA are not just external (with your providers)</a:t>
            </a:r>
          </a:p>
          <a:p>
            <a:r>
              <a:rPr lang="en-US" dirty="0" smtClean="0"/>
              <a:t>Growing use internally (why?)</a:t>
            </a:r>
          </a:p>
          <a:p>
            <a:pPr lvl="1"/>
            <a:r>
              <a:rPr lang="en-US" dirty="0" smtClean="0"/>
              <a:t>Keeps IT honest</a:t>
            </a:r>
          </a:p>
          <a:p>
            <a:pPr lvl="1"/>
            <a:r>
              <a:rPr lang="en-US" dirty="0" smtClean="0"/>
              <a:t>Helps them ensure they are providing services their customers want and value</a:t>
            </a:r>
          </a:p>
          <a:p>
            <a:pPr lvl="1"/>
            <a:r>
              <a:rPr lang="en-US" dirty="0" smtClean="0"/>
              <a:t>Provides measures of success</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823"/>
            <a:ext cx="324802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88" name="Picture 36" descr="http://www.datacenterknowledge.com/wp-content/uploads/2011/04/reddit-down-aws.jpg"/>
          <p:cNvPicPr>
            <a:picLocks noChangeAspect="1" noChangeArrowheads="1"/>
          </p:cNvPicPr>
          <p:nvPr/>
        </p:nvPicPr>
        <p:blipFill>
          <a:blip r:embed="rId4"/>
          <a:srcRect/>
          <a:stretch>
            <a:fillRect/>
          </a:stretch>
        </p:blipFill>
        <p:spPr bwMode="auto">
          <a:xfrm>
            <a:off x="4676374" y="761198"/>
            <a:ext cx="4476750" cy="1457326"/>
          </a:xfrm>
          <a:prstGeom prst="rect">
            <a:avLst/>
          </a:prstGeom>
          <a:noFill/>
        </p:spPr>
      </p:pic>
      <p:sp>
        <p:nvSpPr>
          <p:cNvPr id="49154" name="Title 1"/>
          <p:cNvSpPr>
            <a:spLocks noGrp="1"/>
          </p:cNvSpPr>
          <p:nvPr>
            <p:ph type="title"/>
          </p:nvPr>
        </p:nvSpPr>
        <p:spPr>
          <a:xfrm>
            <a:off x="3048000" y="1418522"/>
            <a:ext cx="5638800" cy="715077"/>
          </a:xfrm>
        </p:spPr>
        <p:txBody>
          <a:bodyPr/>
          <a:lstStyle/>
          <a:p>
            <a:pPr eaLnBrk="1" hangingPunct="1"/>
            <a:r>
              <a:rPr lang="en-US" dirty="0" smtClean="0">
                <a:ea typeface="ＭＳ Ｐゴシック" pitchFamily="-107" charset="-128"/>
              </a:rPr>
              <a:t>Impacts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3692363"/>
              </p:ext>
            </p:extLst>
          </p:nvPr>
        </p:nvGraphicFramePr>
        <p:xfrm>
          <a:off x="440356" y="2218524"/>
          <a:ext cx="8229600" cy="4394835"/>
        </p:xfrm>
        <a:graphic>
          <a:graphicData uri="http://schemas.openxmlformats.org/drawingml/2006/table">
            <a:tbl>
              <a:tblPr/>
              <a:tblGrid>
                <a:gridCol w="2057400"/>
                <a:gridCol w="2057400"/>
                <a:gridCol w="2057400"/>
                <a:gridCol w="20574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Georgia" pitchFamily="-107" charset="0"/>
                          <a:ea typeface="ＭＳ Ｐゴシック" pitchFamily="-107" charset="-128"/>
                        </a:rPr>
                        <a:t>Company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Georgia" pitchFamily="-107" charset="0"/>
                          <a:ea typeface="ＭＳ Ｐゴシック" pitchFamily="-107" charset="-128"/>
                        </a:rPr>
                        <a:t>Date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Georgia" pitchFamily="-107" charset="0"/>
                          <a:ea typeface="ＭＳ Ｐゴシック" pitchFamily="-107" charset="-128"/>
                        </a:rPr>
                        <a:t>Duration of Outage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Georgia" pitchFamily="-107" charset="0"/>
                          <a:ea typeface="ＭＳ Ｐゴシック" pitchFamily="-107" charset="-128"/>
                        </a:rPr>
                        <a:t>Losses, Costs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AT&amp;T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Feb 1998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6-26 hours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Rebates of $40m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Charles /Schwab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rPr>
                        <a:t>Feb-Apr 1999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Georgia" pitchFamily="-107" charset="0"/>
                          <a:ea typeface="ＭＳ Ｐゴシック" pitchFamily="-107" charset="-128"/>
                        </a:rPr>
                        <a:t>6 – 26 hours</a:t>
                      </a:r>
                      <a:endParaRPr kumimoji="0" lang="en-US" sz="1800" b="0" i="0" u="none" strike="noStrike" cap="none" normalizeH="0" baseline="0" smtClean="0">
                        <a:ln>
                          <a:noFill/>
                        </a:ln>
                        <a:solidFill>
                          <a:srgbClr val="000000"/>
                        </a:solidFill>
                        <a:effectLst/>
                        <a:latin typeface="Georgia" pitchFamily="-107" charset="0"/>
                        <a:ea typeface="ＭＳ Ｐゴシック" pitchFamily="-107"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Georgia" pitchFamily="-107" charset="0"/>
                          <a:ea typeface="ＭＳ Ｐゴシック" pitchFamily="-107" charset="-128"/>
                        </a:rPr>
                        <a:t>Losses believed to be hours &gt;$20m; $70m invested in infrastructure</a:t>
                      </a:r>
                      <a:endParaRPr kumimoji="0" lang="en-US" sz="1800" b="0" i="0" u="none" strike="noStrike" cap="none" normalizeH="0" baseline="0" smtClean="0">
                        <a:ln>
                          <a:noFill/>
                        </a:ln>
                        <a:solidFill>
                          <a:srgbClr val="000000"/>
                        </a:solidFill>
                        <a:effectLst/>
                        <a:latin typeface="Georgia" pitchFamily="-107" charset="0"/>
                        <a:ea typeface="ＭＳ Ｐゴシック" pitchFamily="-107"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E-Bay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June 1999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22 hours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Georgia" pitchFamily="-107" charset="0"/>
                          <a:ea typeface="ＭＳ Ｐゴシック" pitchFamily="-107" charset="-128"/>
                        </a:rPr>
                        <a:t>$3 – $5m; Shares: down 26%</a:t>
                      </a:r>
                      <a:endParaRPr kumimoji="0" lang="en-US" sz="1800" b="0" i="0" u="none" strike="noStrike" cap="none" normalizeH="0" baseline="0" smtClean="0">
                        <a:ln>
                          <a:noFill/>
                        </a:ln>
                        <a:solidFill>
                          <a:srgbClr val="000000"/>
                        </a:solidFill>
                        <a:effectLst/>
                        <a:latin typeface="Georgia" pitchFamily="-107" charset="0"/>
                        <a:ea typeface="ＭＳ Ｐゴシック" pitchFamily="-107"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E*Trade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Georgia" pitchFamily="-107" charset="0"/>
                          <a:ea typeface="ＭＳ Ｐゴシック" pitchFamily="-107" charset="-128"/>
                        </a:rPr>
                        <a:t>February – March, 1999</a:t>
                      </a:r>
                      <a:endPar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&gt;5 hours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Georgia" pitchFamily="-107" charset="0"/>
                          <a:ea typeface="ＭＳ Ｐゴシック" pitchFamily="-107" charset="-128"/>
                        </a:rPr>
                        <a:t>Revenues: $3m  $Shares: down 22%</a:t>
                      </a:r>
                      <a:endPar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rPr>
                        <a:t>Amazon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rPr>
                        <a:t>April 2011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rPr>
                        <a:t>&gt;13 hours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Georgia" pitchFamily="-107" charset="0"/>
                          <a:ea typeface="ＭＳ Ｐゴシック" pitchFamily="-107" charset="-128"/>
                        </a:rPr>
                        <a:t>Were there losses?!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bl>
          </a:graphicData>
        </a:graphic>
      </p:graphicFrame>
      <p:sp>
        <p:nvSpPr>
          <p:cNvPr id="6" name="Slide Number Placeholder 5"/>
          <p:cNvSpPr>
            <a:spLocks noGrp="1"/>
          </p:cNvSpPr>
          <p:nvPr>
            <p:ph type="sldNum" sz="quarter" idx="12"/>
          </p:nvPr>
        </p:nvSpPr>
        <p:spPr/>
        <p:txBody>
          <a:bodyPr/>
          <a:lstStyle/>
          <a:p>
            <a:pPr>
              <a:defRPr/>
            </a:pPr>
            <a:fld id="{B4E01D19-9C37-451C-BFB8-200F4D0F34A0}" type="slidenum">
              <a:rPr lang="en-US" smtClean="0"/>
              <a:pPr>
                <a:defRPr/>
              </a:pPr>
              <a:t>46</a:t>
            </a:fld>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002" y="263686"/>
            <a:ext cx="13335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Loss impact	</a:t>
            </a:r>
            <a:endParaRPr lang="en-US" dirty="0"/>
          </a:p>
        </p:txBody>
      </p:sp>
      <p:sp>
        <p:nvSpPr>
          <p:cNvPr id="3" name="Content Placeholder 2"/>
          <p:cNvSpPr>
            <a:spLocks noGrp="1"/>
          </p:cNvSpPr>
          <p:nvPr>
            <p:ph idx="1"/>
          </p:nvPr>
        </p:nvSpPr>
        <p:spPr>
          <a:xfrm>
            <a:off x="457200" y="1447800"/>
            <a:ext cx="8229600" cy="5126038"/>
          </a:xfrm>
        </p:spPr>
        <p:txBody>
          <a:bodyPr/>
          <a:lstStyle/>
          <a:p>
            <a:r>
              <a:rPr lang="en-US" sz="2400" dirty="0" smtClean="0"/>
              <a:t>In 2014  EMC </a:t>
            </a:r>
            <a:r>
              <a:rPr lang="en-US" sz="2400" dirty="0"/>
              <a:t>Corporation </a:t>
            </a:r>
            <a:r>
              <a:rPr lang="en-US" sz="2400" dirty="0" smtClean="0"/>
              <a:t>surveyed </a:t>
            </a:r>
            <a:r>
              <a:rPr lang="en-US" sz="2400" dirty="0"/>
              <a:t>3,300 IT decision makers from across 24 countries in an effort to determine how well organizations are prepared to deal with incidents resulting in downtime and data loss.</a:t>
            </a:r>
          </a:p>
          <a:p>
            <a:endParaRPr lang="en-US" sz="2400" dirty="0" smtClean="0"/>
          </a:p>
          <a:p>
            <a:r>
              <a:rPr lang="en-US" sz="2400" dirty="0" smtClean="0"/>
              <a:t>According </a:t>
            </a:r>
            <a:r>
              <a:rPr lang="en-US" sz="2400" dirty="0"/>
              <a:t>to the study, enterprises (organizations employing more than 250 people) have lost a total of </a:t>
            </a:r>
            <a:r>
              <a:rPr lang="en-US" sz="2400" b="1" cap="all" dirty="0">
                <a:solidFill>
                  <a:srgbClr val="FF0000"/>
                </a:solidFill>
              </a:rPr>
              <a:t>$1.7 </a:t>
            </a:r>
            <a:r>
              <a:rPr lang="en-US" sz="2400" b="1" cap="all" dirty="0" smtClean="0">
                <a:solidFill>
                  <a:srgbClr val="FF0000"/>
                </a:solidFill>
              </a:rPr>
              <a:t>trillion!!  </a:t>
            </a:r>
            <a:r>
              <a:rPr lang="en-US" sz="2400" dirty="0"/>
              <a:t>in the past year due to downtime and data loss. </a:t>
            </a:r>
          </a:p>
          <a:p>
            <a:r>
              <a:rPr lang="en-US" sz="2400" dirty="0" smtClean="0"/>
              <a:t>While </a:t>
            </a:r>
            <a:r>
              <a:rPr lang="en-US" sz="2400" dirty="0"/>
              <a:t>the overall number of data loss incidents has decreased, the volume of lost data has increased by 400% over the last two years.</a:t>
            </a:r>
          </a:p>
          <a:p>
            <a:endParaRPr lang="en-US" dirty="0" smtClean="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47</a:t>
            </a:fld>
            <a:endParaRPr lang="en-US"/>
          </a:p>
        </p:txBody>
      </p:sp>
      <p:sp useBgFill="1">
        <p:nvSpPr>
          <p:cNvPr id="5" name="Rectangle 4"/>
          <p:cNvSpPr/>
          <p:nvPr/>
        </p:nvSpPr>
        <p:spPr>
          <a:xfrm>
            <a:off x="914400" y="4114800"/>
            <a:ext cx="2514600" cy="381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2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ea typeface="ＭＳ Ｐゴシック" pitchFamily="-107" charset="-128"/>
              </a:rPr>
              <a:t>Definition</a:t>
            </a:r>
          </a:p>
        </p:txBody>
      </p:sp>
      <p:sp>
        <p:nvSpPr>
          <p:cNvPr id="50179" name="Content Placeholder 2"/>
          <p:cNvSpPr>
            <a:spLocks noGrp="1"/>
          </p:cNvSpPr>
          <p:nvPr>
            <p:ph idx="1"/>
          </p:nvPr>
        </p:nvSpPr>
        <p:spPr/>
        <p:txBody>
          <a:bodyPr/>
          <a:lstStyle/>
          <a:p>
            <a:pPr eaLnBrk="1" hangingPunct="1"/>
            <a:r>
              <a:rPr lang="en-US" b="1" i="1" dirty="0" smtClean="0">
                <a:ea typeface="ＭＳ Ｐゴシック" pitchFamily="-107" charset="-128"/>
              </a:rPr>
              <a:t>A Service Level Agreement (SLA) is an agreement between the provider of the computing service and the customers of it….</a:t>
            </a:r>
          </a:p>
          <a:p>
            <a:pPr marL="411162" lvl="1" indent="0" eaLnBrk="1" hangingPunct="1">
              <a:buNone/>
            </a:pPr>
            <a:r>
              <a:rPr lang="en-US" b="1" i="1" dirty="0" smtClean="0">
                <a:ea typeface="ＭＳ Ｐゴシック" pitchFamily="-107" charset="-128"/>
              </a:rPr>
              <a:t> </a:t>
            </a:r>
            <a:r>
              <a:rPr lang="en-US" b="1" i="1" dirty="0" smtClean="0">
                <a:solidFill>
                  <a:schemeClr val="tx1"/>
                </a:solidFill>
                <a:ea typeface="ＭＳ Ｐゴシック" pitchFamily="-107" charset="-128"/>
              </a:rPr>
              <a:t>quantifying the </a:t>
            </a:r>
            <a:r>
              <a:rPr lang="en-US" b="1" i="1" u="sng" dirty="0" smtClean="0">
                <a:solidFill>
                  <a:schemeClr val="tx1"/>
                </a:solidFill>
                <a:ea typeface="ＭＳ Ｐゴシック" pitchFamily="-107" charset="-128"/>
              </a:rPr>
              <a:t>minimum</a:t>
            </a:r>
            <a:r>
              <a:rPr lang="en-US" b="1" i="1" dirty="0" smtClean="0">
                <a:solidFill>
                  <a:schemeClr val="tx1"/>
                </a:solidFill>
                <a:ea typeface="ＭＳ Ｐゴシック" pitchFamily="-107" charset="-128"/>
              </a:rPr>
              <a:t> acceptable service to the user.</a:t>
            </a:r>
            <a:endParaRPr lang="en-US" dirty="0" smtClean="0">
              <a:solidFill>
                <a:schemeClr val="tx1"/>
              </a:solidFill>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fade">
                                      <p:cBhvr>
                                        <p:cTn id="7" dur="500"/>
                                        <p:tgtEl>
                                          <p:spTgt spid="50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fade">
                                      <p:cBhvr>
                                        <p:cTn id="12" dur="500"/>
                                        <p:tgtEl>
                                          <p:spTgt spid="50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mtClean="0">
                <a:ea typeface="ＭＳ Ｐゴシック" pitchFamily="-107" charset="-128"/>
              </a:rPr>
              <a:t>Why “an agreement”?</a:t>
            </a:r>
          </a:p>
        </p:txBody>
      </p:sp>
      <p:sp>
        <p:nvSpPr>
          <p:cNvPr id="51203" name="Content Placeholder 3"/>
          <p:cNvSpPr>
            <a:spLocks noGrp="1"/>
          </p:cNvSpPr>
          <p:nvPr>
            <p:ph sz="half" idx="1"/>
          </p:nvPr>
        </p:nvSpPr>
        <p:spPr>
          <a:xfrm>
            <a:off x="457200" y="2249488"/>
            <a:ext cx="4038600" cy="4525962"/>
          </a:xfrm>
        </p:spPr>
        <p:txBody>
          <a:bodyPr/>
          <a:lstStyle/>
          <a:p>
            <a:pPr eaLnBrk="1" hangingPunct="1"/>
            <a:r>
              <a:rPr lang="en-US" sz="2800" smtClean="0">
                <a:ea typeface="ＭＳ Ｐゴシック" pitchFamily="-107" charset="-128"/>
              </a:rPr>
              <a:t>negotiation and commitment from both service provider and customer. </a:t>
            </a:r>
          </a:p>
        </p:txBody>
      </p:sp>
      <p:pic>
        <p:nvPicPr>
          <p:cNvPr id="51204" name="Content Placeholder 5" descr="projec1.jpg"/>
          <p:cNvPicPr>
            <a:picLocks noGrp="1" noChangeAspect="1"/>
          </p:cNvPicPr>
          <p:nvPr>
            <p:ph sz="half" idx="2"/>
          </p:nvPr>
        </p:nvPicPr>
        <p:blipFill>
          <a:blip r:embed="rId3"/>
          <a:srcRect t="-27869" b="-27869"/>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 5 – Cloud Computing</a:t>
            </a:r>
            <a:endParaRPr lang="en-US" dirty="0"/>
          </a:p>
        </p:txBody>
      </p:sp>
      <p:sp>
        <p:nvSpPr>
          <p:cNvPr id="3" name="Content Placeholder 2"/>
          <p:cNvSpPr>
            <a:spLocks noGrp="1"/>
          </p:cNvSpPr>
          <p:nvPr>
            <p:ph idx="1"/>
          </p:nvPr>
        </p:nvSpPr>
        <p:spPr/>
        <p:txBody>
          <a:bodyPr/>
          <a:lstStyle/>
          <a:p>
            <a:r>
              <a:rPr lang="en-US" dirty="0" smtClean="0"/>
              <a:t>On d2l there is a simple template for the white paper (in case you want to use it.)</a:t>
            </a:r>
          </a:p>
          <a:p>
            <a:r>
              <a:rPr lang="en-US" dirty="0" smtClean="0"/>
              <a:t>To construct a White Paper;  check out:</a:t>
            </a:r>
          </a:p>
          <a:p>
            <a:r>
              <a:rPr lang="en-US" sz="2400" dirty="0" smtClean="0">
                <a:hlinkClick r:id="rId2"/>
              </a:rPr>
              <a:t>https://owl.english.purdue.edu/owl/resource/546/1/</a:t>
            </a:r>
            <a:r>
              <a:rPr lang="en-US" sz="2400" dirty="0" smtClean="0"/>
              <a:t> </a:t>
            </a:r>
          </a:p>
          <a:p>
            <a:endParaRPr lang="en-US" sz="2400"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5</a:t>
            </a:fld>
            <a:endParaRPr lang="en-US"/>
          </a:p>
        </p:txBody>
      </p:sp>
    </p:spTree>
    <p:extLst>
      <p:ext uri="{BB962C8B-B14F-4D97-AF65-F5344CB8AC3E}">
        <p14:creationId xmlns:p14="http://schemas.microsoft.com/office/powerpoint/2010/main" val="11003112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p:cNvSpPr>
            <a:spLocks noGrp="1"/>
          </p:cNvSpPr>
          <p:nvPr>
            <p:ph type="title"/>
          </p:nvPr>
        </p:nvSpPr>
        <p:spPr/>
        <p:txBody>
          <a:bodyPr/>
          <a:lstStyle/>
          <a:p>
            <a:pPr eaLnBrk="1" hangingPunct="1"/>
            <a:r>
              <a:rPr lang="en-US" smtClean="0">
                <a:ea typeface="ＭＳ Ｐゴシック" pitchFamily="-107" charset="-128"/>
              </a:rPr>
              <a:t>SLA should cover the following:</a:t>
            </a:r>
          </a:p>
        </p:txBody>
      </p:sp>
      <p:sp>
        <p:nvSpPr>
          <p:cNvPr id="6" name="Content Placeholder 5"/>
          <p:cNvSpPr>
            <a:spLocks noGrp="1"/>
          </p:cNvSpPr>
          <p:nvPr>
            <p:ph idx="1"/>
          </p:nvPr>
        </p:nvSpPr>
        <p:spPr/>
        <p:txBody>
          <a:bodyPr/>
          <a:lstStyle/>
          <a:p>
            <a:pPr eaLnBrk="1" hangingPunct="1">
              <a:lnSpc>
                <a:spcPct val="80000"/>
              </a:lnSpc>
            </a:pPr>
            <a:r>
              <a:rPr lang="en-US" sz="3200" dirty="0" smtClean="0">
                <a:ea typeface="ＭＳ Ｐゴシック" pitchFamily="-107" charset="-128"/>
              </a:rPr>
              <a:t>Purpose of SLA </a:t>
            </a:r>
          </a:p>
          <a:p>
            <a:pPr eaLnBrk="1" hangingPunct="1">
              <a:lnSpc>
                <a:spcPct val="80000"/>
              </a:lnSpc>
            </a:pPr>
            <a:r>
              <a:rPr lang="en-US" sz="3200" dirty="0" smtClean="0">
                <a:ea typeface="ＭＳ Ｐゴシック" pitchFamily="-107" charset="-128"/>
              </a:rPr>
              <a:t>Duration of agreement </a:t>
            </a:r>
          </a:p>
          <a:p>
            <a:pPr eaLnBrk="1" hangingPunct="1">
              <a:lnSpc>
                <a:spcPct val="80000"/>
              </a:lnSpc>
            </a:pPr>
            <a:r>
              <a:rPr lang="en-US" sz="3200" dirty="0" smtClean="0">
                <a:ea typeface="ＭＳ Ｐゴシック" pitchFamily="-107" charset="-128"/>
              </a:rPr>
              <a:t>Description of application or service </a:t>
            </a:r>
          </a:p>
          <a:p>
            <a:pPr eaLnBrk="1" hangingPunct="1">
              <a:lnSpc>
                <a:spcPct val="80000"/>
              </a:lnSpc>
            </a:pPr>
            <a:r>
              <a:rPr lang="en-US" sz="3600" dirty="0" smtClean="0">
                <a:ea typeface="ＭＳ Ｐゴシック" pitchFamily="-107" charset="-128"/>
              </a:rPr>
              <a:t>Service overview</a:t>
            </a:r>
          </a:p>
          <a:p>
            <a:pPr eaLnBrk="1" hangingPunct="1">
              <a:lnSpc>
                <a:spcPct val="80000"/>
              </a:lnSpc>
            </a:pPr>
            <a:r>
              <a:rPr lang="en-US" sz="3600" dirty="0" smtClean="0">
                <a:ea typeface="ＭＳ Ｐゴシック" pitchFamily="-107" charset="-128"/>
              </a:rPr>
              <a:t>Any corporate dependence</a:t>
            </a:r>
          </a:p>
          <a:p>
            <a:pPr eaLnBrk="1" hangingPunct="1">
              <a:lnSpc>
                <a:spcPct val="80000"/>
              </a:lnSpc>
            </a:pPr>
            <a:r>
              <a:rPr lang="en-US" sz="3600" dirty="0">
                <a:ea typeface="ＭＳ Ｐゴシック" pitchFamily="-107" charset="-128"/>
              </a:rPr>
              <a:t>P</a:t>
            </a:r>
            <a:r>
              <a:rPr lang="en-US" sz="3600" dirty="0" smtClean="0">
                <a:ea typeface="ＭＳ Ｐゴシック" pitchFamily="-107" charset="-128"/>
              </a:rPr>
              <a:t>riority</a:t>
            </a:r>
          </a:p>
          <a:p>
            <a:pPr eaLnBrk="1" hangingPunct="1">
              <a:lnSpc>
                <a:spcPct val="80000"/>
              </a:lnSpc>
            </a:pPr>
            <a:r>
              <a:rPr lang="en-US" sz="3600" dirty="0">
                <a:ea typeface="ＭＳ Ｐゴシック" pitchFamily="-107" charset="-128"/>
              </a:rPr>
              <a:t>I</a:t>
            </a:r>
            <a:r>
              <a:rPr lang="en-US" sz="3600" dirty="0" smtClean="0">
                <a:ea typeface="ＭＳ Ｐゴシック" pitchFamily="-107" charset="-128"/>
              </a:rPr>
              <a:t>mpact and cost of outage</a:t>
            </a:r>
          </a:p>
          <a:p>
            <a:pPr eaLnBrk="1" hangingPunct="1">
              <a:lnSpc>
                <a:spcPct val="80000"/>
              </a:lnSpc>
            </a:pPr>
            <a:endParaRPr lang="en-US" sz="2600"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3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3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3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3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3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3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smtClean="0">
                <a:ea typeface="ＭＳ Ｐゴシック" pitchFamily="-107" charset="-128"/>
              </a:rPr>
              <a:t>SLAs should cover: (2)</a:t>
            </a:r>
          </a:p>
        </p:txBody>
      </p:sp>
      <p:sp>
        <p:nvSpPr>
          <p:cNvPr id="53251" name="Content Placeholder 2"/>
          <p:cNvSpPr>
            <a:spLocks noGrp="1"/>
          </p:cNvSpPr>
          <p:nvPr>
            <p:ph idx="1"/>
          </p:nvPr>
        </p:nvSpPr>
        <p:spPr/>
        <p:txBody>
          <a:bodyPr/>
          <a:lstStyle/>
          <a:p>
            <a:pPr eaLnBrk="1" hangingPunct="1"/>
            <a:r>
              <a:rPr lang="en-US" dirty="0" smtClean="0">
                <a:ea typeface="ＭＳ Ｐゴシック" pitchFamily="-107" charset="-128"/>
              </a:rPr>
              <a:t>Traffic volumes</a:t>
            </a:r>
          </a:p>
          <a:p>
            <a:pPr lvl="1" eaLnBrk="1" hangingPunct="1"/>
            <a:r>
              <a:rPr lang="en-US" sz="2800" dirty="0" smtClean="0">
                <a:ea typeface="ＭＳ Ｐゴシック" pitchFamily="-107" charset="-128"/>
              </a:rPr>
              <a:t>standard day</a:t>
            </a:r>
          </a:p>
          <a:p>
            <a:pPr lvl="1" eaLnBrk="1" hangingPunct="1"/>
            <a:r>
              <a:rPr lang="en-US" sz="2800" dirty="0">
                <a:ea typeface="ＭＳ Ｐゴシック" pitchFamily="-107" charset="-128"/>
              </a:rPr>
              <a:t>c</a:t>
            </a:r>
            <a:r>
              <a:rPr lang="en-US" sz="2800" dirty="0" smtClean="0">
                <a:ea typeface="ＭＳ Ｐゴシック" pitchFamily="-107" charset="-128"/>
              </a:rPr>
              <a:t>ritical periods</a:t>
            </a:r>
          </a:p>
          <a:p>
            <a:pPr lvl="1" eaLnBrk="1" hangingPunct="1"/>
            <a:r>
              <a:rPr lang="en-US" sz="2800" dirty="0" smtClean="0">
                <a:ea typeface="ＭＳ Ｐゴシック" pitchFamily="-107" charset="-128"/>
              </a:rPr>
              <a:t>peak periods</a:t>
            </a:r>
          </a:p>
          <a:p>
            <a:pPr eaLnBrk="1" hangingPunct="1"/>
            <a:r>
              <a:rPr lang="en-US" dirty="0" smtClean="0">
                <a:ea typeface="ＭＳ Ｐゴシック" pitchFamily="-107" charset="-128"/>
              </a:rPr>
              <a:t>Forecast utilization and growth/decline</a:t>
            </a:r>
          </a:p>
          <a:p>
            <a:pPr lvl="1" eaLnBrk="1" hangingPunct="1"/>
            <a:r>
              <a:rPr lang="en-US" sz="2800" dirty="0" smtClean="0">
                <a:ea typeface="ＭＳ Ｐゴシック" pitchFamily="-107" charset="-128"/>
              </a:rPr>
              <a:t>now</a:t>
            </a:r>
          </a:p>
          <a:p>
            <a:pPr lvl="1" eaLnBrk="1" hangingPunct="1"/>
            <a:r>
              <a:rPr lang="en-US" sz="2800" dirty="0" smtClean="0">
                <a:ea typeface="ＭＳ Ｐゴシック" pitchFamily="-107" charset="-128"/>
              </a:rPr>
              <a:t>projected growth or decline in 6 months</a:t>
            </a:r>
          </a:p>
          <a:p>
            <a:pPr lvl="1" eaLnBrk="1" hangingPunct="1"/>
            <a:r>
              <a:rPr lang="en-US" sz="2800" dirty="0" smtClean="0">
                <a:ea typeface="ＭＳ Ｐゴシック" pitchFamily="-107" charset="-128"/>
              </a:rPr>
              <a:t>projected growth or decline in 1 year and as far forward as is practicable</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251">
                                            <p:txEl>
                                              <p:pRg st="1" end="1"/>
                                            </p:txEl>
                                          </p:spTgt>
                                        </p:tgtEl>
                                        <p:attrNameLst>
                                          <p:attrName>style.visibility</p:attrName>
                                        </p:attrNameLst>
                                      </p:cBhvr>
                                      <p:to>
                                        <p:strVal val="visible"/>
                                      </p:to>
                                    </p:set>
                                    <p:animEffect transition="in" filter="fade">
                                      <p:cBhvr>
                                        <p:cTn id="10" dur="500"/>
                                        <p:tgtEl>
                                          <p:spTgt spid="5325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251">
                                            <p:txEl>
                                              <p:pRg st="2" end="2"/>
                                            </p:txEl>
                                          </p:spTgt>
                                        </p:tgtEl>
                                        <p:attrNameLst>
                                          <p:attrName>style.visibility</p:attrName>
                                        </p:attrNameLst>
                                      </p:cBhvr>
                                      <p:to>
                                        <p:strVal val="visible"/>
                                      </p:to>
                                    </p:set>
                                    <p:animEffect transition="in" filter="fade">
                                      <p:cBhvr>
                                        <p:cTn id="13" dur="500"/>
                                        <p:tgtEl>
                                          <p:spTgt spid="5325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251">
                                            <p:txEl>
                                              <p:pRg st="3" end="3"/>
                                            </p:txEl>
                                          </p:spTgt>
                                        </p:tgtEl>
                                        <p:attrNameLst>
                                          <p:attrName>style.visibility</p:attrName>
                                        </p:attrNameLst>
                                      </p:cBhvr>
                                      <p:to>
                                        <p:strVal val="visible"/>
                                      </p:to>
                                    </p:set>
                                    <p:animEffect transition="in" filter="fade">
                                      <p:cBhvr>
                                        <p:cTn id="16" dur="500"/>
                                        <p:tgtEl>
                                          <p:spTgt spid="532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251">
                                            <p:txEl>
                                              <p:pRg st="4" end="4"/>
                                            </p:txEl>
                                          </p:spTgt>
                                        </p:tgtEl>
                                        <p:attrNameLst>
                                          <p:attrName>style.visibility</p:attrName>
                                        </p:attrNameLst>
                                      </p:cBhvr>
                                      <p:to>
                                        <p:strVal val="visible"/>
                                      </p:to>
                                    </p:set>
                                    <p:animEffect transition="in" filter="fade">
                                      <p:cBhvr>
                                        <p:cTn id="21" dur="500"/>
                                        <p:tgtEl>
                                          <p:spTgt spid="5325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251">
                                            <p:txEl>
                                              <p:pRg st="5" end="5"/>
                                            </p:txEl>
                                          </p:spTgt>
                                        </p:tgtEl>
                                        <p:attrNameLst>
                                          <p:attrName>style.visibility</p:attrName>
                                        </p:attrNameLst>
                                      </p:cBhvr>
                                      <p:to>
                                        <p:strVal val="visible"/>
                                      </p:to>
                                    </p:set>
                                    <p:animEffect transition="in" filter="fade">
                                      <p:cBhvr>
                                        <p:cTn id="24" dur="500"/>
                                        <p:tgtEl>
                                          <p:spTgt spid="5325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251">
                                            <p:txEl>
                                              <p:pRg st="6" end="6"/>
                                            </p:txEl>
                                          </p:spTgt>
                                        </p:tgtEl>
                                        <p:attrNameLst>
                                          <p:attrName>style.visibility</p:attrName>
                                        </p:attrNameLst>
                                      </p:cBhvr>
                                      <p:to>
                                        <p:strVal val="visible"/>
                                      </p:to>
                                    </p:set>
                                    <p:animEffect transition="in" filter="fade">
                                      <p:cBhvr>
                                        <p:cTn id="27" dur="500"/>
                                        <p:tgtEl>
                                          <p:spTgt spid="53251">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251">
                                            <p:txEl>
                                              <p:pRg st="7" end="7"/>
                                            </p:txEl>
                                          </p:spTgt>
                                        </p:tgtEl>
                                        <p:attrNameLst>
                                          <p:attrName>style.visibility</p:attrName>
                                        </p:attrNameLst>
                                      </p:cBhvr>
                                      <p:to>
                                        <p:strVal val="visible"/>
                                      </p:to>
                                    </p:set>
                                    <p:animEffect transition="in" filter="fade">
                                      <p:cBhvr>
                                        <p:cTn id="30" dur="500"/>
                                        <p:tgtEl>
                                          <p:spTgt spid="53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smtClean="0">
                <a:ea typeface="ＭＳ Ｐゴシック" pitchFamily="-107" charset="-128"/>
              </a:rPr>
              <a:t>SLAs should cover: (3)</a:t>
            </a:r>
          </a:p>
        </p:txBody>
      </p:sp>
      <p:sp>
        <p:nvSpPr>
          <p:cNvPr id="54275" name="Content Placeholder 2"/>
          <p:cNvSpPr>
            <a:spLocks noGrp="1"/>
          </p:cNvSpPr>
          <p:nvPr>
            <p:ph idx="1"/>
          </p:nvPr>
        </p:nvSpPr>
        <p:spPr/>
        <p:txBody>
          <a:bodyPr/>
          <a:lstStyle/>
          <a:p>
            <a:pPr eaLnBrk="1" hangingPunct="1"/>
            <a:r>
              <a:rPr lang="en-US" dirty="0" smtClean="0">
                <a:ea typeface="ＭＳ Ｐゴシック" pitchFamily="-107" charset="-128"/>
              </a:rPr>
              <a:t>Cache / storage requirements</a:t>
            </a:r>
          </a:p>
          <a:p>
            <a:pPr lvl="1" eaLnBrk="1" hangingPunct="1"/>
            <a:r>
              <a:rPr lang="en-US" sz="2800" dirty="0" smtClean="0">
                <a:ea typeface="ＭＳ Ｐゴシック" pitchFamily="-107" charset="-128"/>
              </a:rPr>
              <a:t>physical access control</a:t>
            </a:r>
          </a:p>
          <a:p>
            <a:pPr lvl="1" eaLnBrk="1" hangingPunct="1"/>
            <a:r>
              <a:rPr lang="en-US" sz="2800" dirty="0" smtClean="0">
                <a:ea typeface="ＭＳ Ｐゴシック" pitchFamily="-107" charset="-128"/>
              </a:rPr>
              <a:t>logical (systems) access control</a:t>
            </a:r>
          </a:p>
          <a:p>
            <a:pPr lvl="1" eaLnBrk="1" hangingPunct="1"/>
            <a:r>
              <a:rPr lang="en-US" sz="2800" dirty="0" smtClean="0">
                <a:ea typeface="ＭＳ Ｐゴシック" pitchFamily="-107" charset="-128"/>
              </a:rPr>
              <a:t>back-up</a:t>
            </a:r>
          </a:p>
          <a:p>
            <a:pPr lvl="1" eaLnBrk="1" hangingPunct="1"/>
            <a:r>
              <a:rPr lang="en-US" sz="2800" dirty="0" smtClean="0">
                <a:ea typeface="ＭＳ Ｐゴシック" pitchFamily="-107" charset="-128"/>
              </a:rPr>
              <a:t>disaster recovery and contingency planning</a:t>
            </a:r>
          </a:p>
          <a:p>
            <a:pPr eaLnBrk="1" hangingPunct="1"/>
            <a:r>
              <a:rPr lang="en-US" dirty="0" smtClean="0">
                <a:ea typeface="ＭＳ Ｐゴシック" pitchFamily="-107" charset="-128"/>
              </a:rPr>
              <a:t> Any Value </a:t>
            </a:r>
            <a:r>
              <a:rPr lang="en-US" dirty="0">
                <a:ea typeface="ＭＳ Ｐゴシック" pitchFamily="-107" charset="-128"/>
              </a:rPr>
              <a:t>Added / Managed </a:t>
            </a:r>
            <a:r>
              <a:rPr lang="en-US" dirty="0" smtClean="0">
                <a:ea typeface="ＭＳ Ｐゴシック" pitchFamily="-107" charset="-128"/>
              </a:rPr>
              <a:t>Services</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275">
                                            <p:txEl>
                                              <p:pRg st="1" end="1"/>
                                            </p:txEl>
                                          </p:spTgt>
                                        </p:tgtEl>
                                        <p:attrNameLst>
                                          <p:attrName>style.visibility</p:attrName>
                                        </p:attrNameLst>
                                      </p:cBhvr>
                                      <p:to>
                                        <p:strVal val="visible"/>
                                      </p:to>
                                    </p:set>
                                    <p:animEffect transition="in" filter="fade">
                                      <p:cBhvr>
                                        <p:cTn id="10" dur="500"/>
                                        <p:tgtEl>
                                          <p:spTgt spid="5427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animEffect transition="in" filter="fade">
                                      <p:cBhvr>
                                        <p:cTn id="13" dur="500"/>
                                        <p:tgtEl>
                                          <p:spTgt spid="5427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4275">
                                            <p:txEl>
                                              <p:pRg st="3" end="3"/>
                                            </p:txEl>
                                          </p:spTgt>
                                        </p:tgtEl>
                                        <p:attrNameLst>
                                          <p:attrName>style.visibility</p:attrName>
                                        </p:attrNameLst>
                                      </p:cBhvr>
                                      <p:to>
                                        <p:strVal val="visible"/>
                                      </p:to>
                                    </p:set>
                                    <p:animEffect transition="in" filter="fade">
                                      <p:cBhvr>
                                        <p:cTn id="16" dur="500"/>
                                        <p:tgtEl>
                                          <p:spTgt spid="5427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animEffect transition="in" filter="fade">
                                      <p:cBhvr>
                                        <p:cTn id="19" dur="500"/>
                                        <p:tgtEl>
                                          <p:spTgt spid="5427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4275">
                                            <p:txEl>
                                              <p:pRg st="5" end="5"/>
                                            </p:txEl>
                                          </p:spTgt>
                                        </p:tgtEl>
                                        <p:attrNameLst>
                                          <p:attrName>style.visibility</p:attrName>
                                        </p:attrNameLst>
                                      </p:cBhvr>
                                      <p:to>
                                        <p:strVal val="visible"/>
                                      </p:to>
                                    </p:set>
                                    <p:animEffect transition="in" filter="fade">
                                      <p:cBhvr>
                                        <p:cTn id="24" dur="5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smtClean="0">
                <a:ea typeface="ＭＳ Ｐゴシック" pitchFamily="-107" charset="-128"/>
              </a:rPr>
              <a:t>SLAs should cover: (4)</a:t>
            </a:r>
          </a:p>
        </p:txBody>
      </p:sp>
      <p:sp>
        <p:nvSpPr>
          <p:cNvPr id="55299" name="Content Placeholder 2"/>
          <p:cNvSpPr>
            <a:spLocks noGrp="1"/>
          </p:cNvSpPr>
          <p:nvPr>
            <p:ph idx="1"/>
          </p:nvPr>
        </p:nvSpPr>
        <p:spPr/>
        <p:txBody>
          <a:bodyPr/>
          <a:lstStyle/>
          <a:p>
            <a:pPr eaLnBrk="1" hangingPunct="1"/>
            <a:r>
              <a:rPr lang="en-US" dirty="0">
                <a:ea typeface="ＭＳ Ｐゴシック" pitchFamily="-107" charset="-128"/>
              </a:rPr>
              <a:t>Service levels (e.g. availability, reliability, response, latency with definitions</a:t>
            </a:r>
            <a:r>
              <a:rPr lang="en-US" dirty="0" smtClean="0">
                <a:ea typeface="ＭＳ Ｐゴシック" pitchFamily="-107" charset="-128"/>
              </a:rPr>
              <a:t>)</a:t>
            </a:r>
          </a:p>
          <a:p>
            <a:pPr eaLnBrk="1" hangingPunct="1"/>
            <a:r>
              <a:rPr lang="en-US" dirty="0" smtClean="0">
                <a:ea typeface="ＭＳ Ｐゴシック" pitchFamily="-107" charset="-128"/>
              </a:rPr>
              <a:t>Scheduled downtime (if any)</a:t>
            </a:r>
          </a:p>
          <a:p>
            <a:pPr eaLnBrk="1" hangingPunct="1"/>
            <a:r>
              <a:rPr lang="en-US" dirty="0" smtClean="0">
                <a:ea typeface="ＭＳ Ｐゴシック" pitchFamily="-107" charset="-128"/>
              </a:rPr>
              <a:t>Support hours</a:t>
            </a:r>
          </a:p>
          <a:p>
            <a:pPr lvl="1" eaLnBrk="1" hangingPunct="1"/>
            <a:r>
              <a:rPr lang="en-US" sz="2800" dirty="0" smtClean="0">
                <a:ea typeface="ＭＳ Ｐゴシック" pitchFamily="-107" charset="-128"/>
              </a:rPr>
              <a:t>help desk</a:t>
            </a:r>
          </a:p>
          <a:p>
            <a:pPr lvl="1" eaLnBrk="1" hangingPunct="1"/>
            <a:r>
              <a:rPr lang="en-US" sz="2800" dirty="0" smtClean="0">
                <a:ea typeface="ＭＳ Ｐゴシック" pitchFamily="-107" charset="-128"/>
              </a:rPr>
              <a:t>technical support</a:t>
            </a:r>
          </a:p>
          <a:p>
            <a:pPr lvl="1" eaLnBrk="1" hangingPunct="1"/>
            <a:r>
              <a:rPr lang="en-US" sz="2800" dirty="0" smtClean="0">
                <a:ea typeface="ＭＳ Ｐゴシック" pitchFamily="-107" charset="-128"/>
              </a:rPr>
              <a:t>customer account management arrangements</a:t>
            </a:r>
          </a:p>
          <a:p>
            <a:pPr eaLnBrk="1" hangingPunct="1"/>
            <a:endParaRPr lang="en-US" dirty="0" smtClean="0">
              <a:ea typeface="ＭＳ Ｐゴシック" pitchFamily="-107" charset="-128"/>
            </a:endParaRP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fade">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fade">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fade">
                                      <p:cBhvr>
                                        <p:cTn id="17" dur="500"/>
                                        <p:tgtEl>
                                          <p:spTgt spid="5529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5299">
                                            <p:txEl>
                                              <p:pRg st="3" end="3"/>
                                            </p:txEl>
                                          </p:spTgt>
                                        </p:tgtEl>
                                        <p:attrNameLst>
                                          <p:attrName>style.visibility</p:attrName>
                                        </p:attrNameLst>
                                      </p:cBhvr>
                                      <p:to>
                                        <p:strVal val="visible"/>
                                      </p:to>
                                    </p:set>
                                    <p:animEffect transition="in" filter="fade">
                                      <p:cBhvr>
                                        <p:cTn id="20" dur="500"/>
                                        <p:tgtEl>
                                          <p:spTgt spid="55299">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animEffect transition="in" filter="fade">
                                      <p:cBhvr>
                                        <p:cTn id="23" dur="500"/>
                                        <p:tgtEl>
                                          <p:spTgt spid="5529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5299">
                                            <p:txEl>
                                              <p:pRg st="5" end="5"/>
                                            </p:txEl>
                                          </p:spTgt>
                                        </p:tgtEl>
                                        <p:attrNameLst>
                                          <p:attrName>style.visibility</p:attrName>
                                        </p:attrNameLst>
                                      </p:cBhvr>
                                      <p:to>
                                        <p:strVal val="visible"/>
                                      </p:to>
                                    </p:set>
                                    <p:animEffect transition="in" filter="fade">
                                      <p:cBhvr>
                                        <p:cTn id="26" dur="500"/>
                                        <p:tgtEl>
                                          <p:spTgt spid="552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smtClean="0">
                <a:ea typeface="ＭＳ Ｐゴシック" pitchFamily="-107" charset="-128"/>
              </a:rPr>
              <a:t>SLA should cover: (5)</a:t>
            </a:r>
          </a:p>
        </p:txBody>
      </p:sp>
      <p:sp>
        <p:nvSpPr>
          <p:cNvPr id="56323" name="Content Placeholder 2"/>
          <p:cNvSpPr>
            <a:spLocks noGrp="1"/>
          </p:cNvSpPr>
          <p:nvPr>
            <p:ph idx="1"/>
          </p:nvPr>
        </p:nvSpPr>
        <p:spPr/>
        <p:txBody>
          <a:bodyPr/>
          <a:lstStyle/>
          <a:p>
            <a:pPr eaLnBrk="1" hangingPunct="1">
              <a:lnSpc>
                <a:spcPct val="80000"/>
              </a:lnSpc>
            </a:pPr>
            <a:r>
              <a:rPr lang="en-US" dirty="0" smtClean="0">
                <a:ea typeface="ＭＳ Ｐゴシック" pitchFamily="-107" charset="-128"/>
              </a:rPr>
              <a:t>Problem escalation procedure</a:t>
            </a:r>
          </a:p>
          <a:p>
            <a:pPr lvl="1" eaLnBrk="1" hangingPunct="1">
              <a:lnSpc>
                <a:spcPct val="80000"/>
              </a:lnSpc>
            </a:pPr>
            <a:r>
              <a:rPr lang="en-US" sz="2000" dirty="0" smtClean="0">
                <a:ea typeface="ＭＳ Ｐゴシック" pitchFamily="-107" charset="-128"/>
              </a:rPr>
              <a:t>Technical</a:t>
            </a:r>
          </a:p>
          <a:p>
            <a:pPr lvl="1" eaLnBrk="1" hangingPunct="1">
              <a:lnSpc>
                <a:spcPct val="80000"/>
              </a:lnSpc>
            </a:pPr>
            <a:r>
              <a:rPr lang="en-US" sz="2000" dirty="0" smtClean="0">
                <a:ea typeface="ＭＳ Ｐゴシック" pitchFamily="-107" charset="-128"/>
              </a:rPr>
              <a:t>Managerial</a:t>
            </a:r>
          </a:p>
          <a:p>
            <a:pPr lvl="1" eaLnBrk="1" hangingPunct="1">
              <a:lnSpc>
                <a:spcPct val="80000"/>
              </a:lnSpc>
            </a:pPr>
            <a:r>
              <a:rPr lang="en-US" sz="1800" dirty="0" smtClean="0">
                <a:ea typeface="ＭＳ Ｐゴシック" pitchFamily="-107" charset="-128"/>
              </a:rPr>
              <a:t>Charging arrangements</a:t>
            </a:r>
          </a:p>
          <a:p>
            <a:pPr lvl="1" eaLnBrk="1" hangingPunct="1">
              <a:lnSpc>
                <a:spcPct val="80000"/>
              </a:lnSpc>
            </a:pPr>
            <a:r>
              <a:rPr lang="en-US" sz="1800" dirty="0" smtClean="0">
                <a:solidFill>
                  <a:srgbClr val="FF0000"/>
                </a:solidFill>
                <a:ea typeface="ＭＳ Ｐゴシック" pitchFamily="-107" charset="-128"/>
              </a:rPr>
              <a:t>Change control</a:t>
            </a:r>
          </a:p>
          <a:p>
            <a:pPr lvl="1" eaLnBrk="1" hangingPunct="1">
              <a:lnSpc>
                <a:spcPct val="80000"/>
              </a:lnSpc>
            </a:pPr>
            <a:r>
              <a:rPr lang="en-US" sz="1800" dirty="0" smtClean="0">
                <a:ea typeface="ＭＳ Ｐゴシック" pitchFamily="-107" charset="-128"/>
              </a:rPr>
              <a:t>Service level measurement</a:t>
            </a:r>
          </a:p>
          <a:p>
            <a:pPr lvl="1" eaLnBrk="1" hangingPunct="1">
              <a:lnSpc>
                <a:spcPct val="80000"/>
              </a:lnSpc>
            </a:pPr>
            <a:r>
              <a:rPr lang="en-US" sz="1800" dirty="0" smtClean="0">
                <a:solidFill>
                  <a:srgbClr val="FF0000"/>
                </a:solidFill>
                <a:ea typeface="ＭＳ Ｐゴシック" pitchFamily="-107" charset="-128"/>
              </a:rPr>
              <a:t>Customer Satisfaction</a:t>
            </a:r>
          </a:p>
          <a:p>
            <a:pPr lvl="1" eaLnBrk="1" hangingPunct="1">
              <a:lnSpc>
                <a:spcPct val="80000"/>
              </a:lnSpc>
            </a:pPr>
            <a:r>
              <a:rPr lang="en-US" sz="1800" dirty="0" smtClean="0">
                <a:ea typeface="ＭＳ Ｐゴシック" pitchFamily="-107" charset="-128"/>
              </a:rPr>
              <a:t>Monitoring actual service level against SLA targets</a:t>
            </a:r>
          </a:p>
          <a:p>
            <a:pPr lvl="1" eaLnBrk="1" hangingPunct="1">
              <a:lnSpc>
                <a:spcPct val="80000"/>
              </a:lnSpc>
            </a:pPr>
            <a:r>
              <a:rPr lang="en-US" sz="1800" dirty="0" smtClean="0">
                <a:ea typeface="ＭＳ Ｐゴシック" pitchFamily="-107" charset="-128"/>
              </a:rPr>
              <a:t>Service level reporting</a:t>
            </a:r>
          </a:p>
          <a:p>
            <a:pPr lvl="1" eaLnBrk="1" hangingPunct="1">
              <a:lnSpc>
                <a:spcPct val="80000"/>
              </a:lnSpc>
            </a:pPr>
            <a:r>
              <a:rPr lang="en-US" sz="1800" dirty="0" smtClean="0">
                <a:solidFill>
                  <a:srgbClr val="FF0000"/>
                </a:solidFill>
                <a:ea typeface="ＭＳ Ｐゴシック" pitchFamily="-107" charset="-128"/>
              </a:rPr>
              <a:t>Penalties for failure</a:t>
            </a:r>
          </a:p>
          <a:p>
            <a:pPr lvl="1" eaLnBrk="1" hangingPunct="1">
              <a:lnSpc>
                <a:spcPct val="80000"/>
              </a:lnSpc>
            </a:pPr>
            <a:r>
              <a:rPr lang="en-US" sz="1800" dirty="0" smtClean="0">
                <a:solidFill>
                  <a:srgbClr val="FF0000"/>
                </a:solidFill>
                <a:ea typeface="ＭＳ Ｐゴシック" pitchFamily="-107" charset="-128"/>
              </a:rPr>
              <a:t>Arbitration and mediation arrangements</a:t>
            </a:r>
          </a:p>
          <a:p>
            <a:pPr lvl="1" eaLnBrk="1" hangingPunct="1">
              <a:lnSpc>
                <a:spcPct val="80000"/>
              </a:lnSpc>
            </a:pPr>
            <a:r>
              <a:rPr lang="en-US" sz="1800" dirty="0" smtClean="0">
                <a:ea typeface="ＭＳ Ｐゴシック" pitchFamily="-107" charset="-128"/>
              </a:rPr>
              <a:t>Arrangements for customer/supplier review meetings</a:t>
            </a:r>
          </a:p>
          <a:p>
            <a:pPr lvl="2" eaLnBrk="1" hangingPunct="1">
              <a:lnSpc>
                <a:spcPct val="80000"/>
              </a:lnSpc>
            </a:pPr>
            <a:r>
              <a:rPr lang="en-US" sz="1700" dirty="0" smtClean="0">
                <a:ea typeface="ＭＳ Ｐゴシック" pitchFamily="-107" charset="-128"/>
              </a:rPr>
              <a:t>Contacts (inside and outside normal working hours)</a:t>
            </a:r>
          </a:p>
          <a:p>
            <a:pPr lvl="1" eaLnBrk="1" hangingPunct="1">
              <a:lnSpc>
                <a:spcPct val="80000"/>
              </a:lnSpc>
            </a:pPr>
            <a:r>
              <a:rPr lang="en-US" sz="1800" dirty="0" smtClean="0">
                <a:ea typeface="ＭＳ Ｐゴシック" pitchFamily="-107" charset="-128"/>
              </a:rPr>
              <a:t>Duration of agreement </a:t>
            </a:r>
          </a:p>
          <a:p>
            <a:pPr lvl="1" eaLnBrk="1" hangingPunct="1">
              <a:lnSpc>
                <a:spcPct val="80000"/>
              </a:lnSpc>
            </a:pPr>
            <a:r>
              <a:rPr lang="en-US" sz="1800" dirty="0" smtClean="0">
                <a:ea typeface="ＭＳ Ｐゴシック" pitchFamily="-107" charset="-128"/>
              </a:rPr>
              <a:t>Review / renegotiation arrangements </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500"/>
                                        <p:tgtEl>
                                          <p:spTgt spid="563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fade">
                                      <p:cBhvr>
                                        <p:cTn id="10" dur="500"/>
                                        <p:tgtEl>
                                          <p:spTgt spid="563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animEffect transition="in" filter="fade">
                                      <p:cBhvr>
                                        <p:cTn id="13" dur="500"/>
                                        <p:tgtEl>
                                          <p:spTgt spid="5632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323">
                                            <p:txEl>
                                              <p:pRg st="3" end="3"/>
                                            </p:txEl>
                                          </p:spTgt>
                                        </p:tgtEl>
                                        <p:attrNameLst>
                                          <p:attrName>style.visibility</p:attrName>
                                        </p:attrNameLst>
                                      </p:cBhvr>
                                      <p:to>
                                        <p:strVal val="visible"/>
                                      </p:to>
                                    </p:set>
                                    <p:animEffect transition="in" filter="fade">
                                      <p:cBhvr>
                                        <p:cTn id="16" dur="500"/>
                                        <p:tgtEl>
                                          <p:spTgt spid="5632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animEffect transition="in" filter="fade">
                                      <p:cBhvr>
                                        <p:cTn id="19" dur="500"/>
                                        <p:tgtEl>
                                          <p:spTgt spid="5632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323">
                                            <p:txEl>
                                              <p:pRg st="5" end="5"/>
                                            </p:txEl>
                                          </p:spTgt>
                                        </p:tgtEl>
                                        <p:attrNameLst>
                                          <p:attrName>style.visibility</p:attrName>
                                        </p:attrNameLst>
                                      </p:cBhvr>
                                      <p:to>
                                        <p:strVal val="visible"/>
                                      </p:to>
                                    </p:set>
                                    <p:animEffect transition="in" filter="fade">
                                      <p:cBhvr>
                                        <p:cTn id="22" dur="500"/>
                                        <p:tgtEl>
                                          <p:spTgt spid="5632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323">
                                            <p:txEl>
                                              <p:pRg st="6" end="6"/>
                                            </p:txEl>
                                          </p:spTgt>
                                        </p:tgtEl>
                                        <p:attrNameLst>
                                          <p:attrName>style.visibility</p:attrName>
                                        </p:attrNameLst>
                                      </p:cBhvr>
                                      <p:to>
                                        <p:strVal val="visible"/>
                                      </p:to>
                                    </p:set>
                                    <p:animEffect transition="in" filter="fade">
                                      <p:cBhvr>
                                        <p:cTn id="25" dur="500"/>
                                        <p:tgtEl>
                                          <p:spTgt spid="5632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323">
                                            <p:txEl>
                                              <p:pRg st="7" end="7"/>
                                            </p:txEl>
                                          </p:spTgt>
                                        </p:tgtEl>
                                        <p:attrNameLst>
                                          <p:attrName>style.visibility</p:attrName>
                                        </p:attrNameLst>
                                      </p:cBhvr>
                                      <p:to>
                                        <p:strVal val="visible"/>
                                      </p:to>
                                    </p:set>
                                    <p:animEffect transition="in" filter="fade">
                                      <p:cBhvr>
                                        <p:cTn id="28" dur="500"/>
                                        <p:tgtEl>
                                          <p:spTgt spid="5632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323">
                                            <p:txEl>
                                              <p:pRg st="8" end="8"/>
                                            </p:txEl>
                                          </p:spTgt>
                                        </p:tgtEl>
                                        <p:attrNameLst>
                                          <p:attrName>style.visibility</p:attrName>
                                        </p:attrNameLst>
                                      </p:cBhvr>
                                      <p:to>
                                        <p:strVal val="visible"/>
                                      </p:to>
                                    </p:set>
                                    <p:animEffect transition="in" filter="fade">
                                      <p:cBhvr>
                                        <p:cTn id="31" dur="500"/>
                                        <p:tgtEl>
                                          <p:spTgt spid="5632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323">
                                            <p:txEl>
                                              <p:pRg st="9" end="9"/>
                                            </p:txEl>
                                          </p:spTgt>
                                        </p:tgtEl>
                                        <p:attrNameLst>
                                          <p:attrName>style.visibility</p:attrName>
                                        </p:attrNameLst>
                                      </p:cBhvr>
                                      <p:to>
                                        <p:strVal val="visible"/>
                                      </p:to>
                                    </p:set>
                                    <p:animEffect transition="in" filter="fade">
                                      <p:cBhvr>
                                        <p:cTn id="34" dur="500"/>
                                        <p:tgtEl>
                                          <p:spTgt spid="5632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323">
                                            <p:txEl>
                                              <p:pRg st="10" end="10"/>
                                            </p:txEl>
                                          </p:spTgt>
                                        </p:tgtEl>
                                        <p:attrNameLst>
                                          <p:attrName>style.visibility</p:attrName>
                                        </p:attrNameLst>
                                      </p:cBhvr>
                                      <p:to>
                                        <p:strVal val="visible"/>
                                      </p:to>
                                    </p:set>
                                    <p:animEffect transition="in" filter="fade">
                                      <p:cBhvr>
                                        <p:cTn id="37" dur="500"/>
                                        <p:tgtEl>
                                          <p:spTgt spid="5632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323">
                                            <p:txEl>
                                              <p:pRg st="11" end="11"/>
                                            </p:txEl>
                                          </p:spTgt>
                                        </p:tgtEl>
                                        <p:attrNameLst>
                                          <p:attrName>style.visibility</p:attrName>
                                        </p:attrNameLst>
                                      </p:cBhvr>
                                      <p:to>
                                        <p:strVal val="visible"/>
                                      </p:to>
                                    </p:set>
                                    <p:animEffect transition="in" filter="fade">
                                      <p:cBhvr>
                                        <p:cTn id="40" dur="500"/>
                                        <p:tgtEl>
                                          <p:spTgt spid="5632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323">
                                            <p:txEl>
                                              <p:pRg st="12" end="12"/>
                                            </p:txEl>
                                          </p:spTgt>
                                        </p:tgtEl>
                                        <p:attrNameLst>
                                          <p:attrName>style.visibility</p:attrName>
                                        </p:attrNameLst>
                                      </p:cBhvr>
                                      <p:to>
                                        <p:strVal val="visible"/>
                                      </p:to>
                                    </p:set>
                                    <p:animEffect transition="in" filter="fade">
                                      <p:cBhvr>
                                        <p:cTn id="43" dur="500"/>
                                        <p:tgtEl>
                                          <p:spTgt spid="5632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323">
                                            <p:txEl>
                                              <p:pRg st="13" end="13"/>
                                            </p:txEl>
                                          </p:spTgt>
                                        </p:tgtEl>
                                        <p:attrNameLst>
                                          <p:attrName>style.visibility</p:attrName>
                                        </p:attrNameLst>
                                      </p:cBhvr>
                                      <p:to>
                                        <p:strVal val="visible"/>
                                      </p:to>
                                    </p:set>
                                    <p:animEffect transition="in" filter="fade">
                                      <p:cBhvr>
                                        <p:cTn id="46" dur="500"/>
                                        <p:tgtEl>
                                          <p:spTgt spid="5632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323">
                                            <p:txEl>
                                              <p:pRg st="14" end="14"/>
                                            </p:txEl>
                                          </p:spTgt>
                                        </p:tgtEl>
                                        <p:attrNameLst>
                                          <p:attrName>style.visibility</p:attrName>
                                        </p:attrNameLst>
                                      </p:cBhvr>
                                      <p:to>
                                        <p:strVal val="visible"/>
                                      </p:to>
                                    </p:set>
                                    <p:animEffect transition="in" filter="fade">
                                      <p:cBhvr>
                                        <p:cTn id="49" dur="500"/>
                                        <p:tgtEl>
                                          <p:spTgt spid="5632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dirty="0" smtClean="0">
                <a:ea typeface="ＭＳ Ｐゴシック" pitchFamily="-107" charset="-128"/>
              </a:rPr>
              <a:t>Service Quality (in SLA)</a:t>
            </a:r>
          </a:p>
        </p:txBody>
      </p:sp>
      <p:sp>
        <p:nvSpPr>
          <p:cNvPr id="57347" name="Content Placeholder 3"/>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Times</a:t>
            </a:r>
          </a:p>
          <a:p>
            <a:pPr eaLnBrk="1" hangingPunct="1"/>
            <a:r>
              <a:rPr lang="en-US" dirty="0" smtClean="0">
                <a:ea typeface="ＭＳ Ｐゴシック" pitchFamily="-107" charset="-128"/>
              </a:rPr>
              <a:t>Service Availability</a:t>
            </a:r>
          </a:p>
          <a:p>
            <a:pPr eaLnBrk="1" hangingPunct="1"/>
            <a:r>
              <a:rPr lang="en-US" dirty="0" smtClean="0">
                <a:ea typeface="ＭＳ Ｐゴシック" pitchFamily="-107" charset="-128"/>
              </a:rPr>
              <a:t>Service Reliability</a:t>
            </a:r>
          </a:p>
          <a:p>
            <a:pPr eaLnBrk="1" hangingPunct="1"/>
            <a:r>
              <a:rPr lang="en-US" dirty="0" smtClean="0">
                <a:ea typeface="ＭＳ Ｐゴシック" pitchFamily="-107" charset="-128"/>
              </a:rPr>
              <a:t>Delay, response, latency, lead time</a:t>
            </a:r>
          </a:p>
        </p:txBody>
      </p:sp>
      <p:pic>
        <p:nvPicPr>
          <p:cNvPr id="57348" name="Content Placeholder 5" descr="gold-3-gears-close.jpg"/>
          <p:cNvPicPr>
            <a:picLocks noGrp="1" noChangeAspect="1"/>
          </p:cNvPicPr>
          <p:nvPr>
            <p:ph sz="half" idx="2"/>
          </p:nvPr>
        </p:nvPicPr>
        <p:blipFill>
          <a:blip r:embed="rId3"/>
          <a:srcRect t="-6033" b="-6033"/>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4"/>
          <p:cNvSpPr>
            <a:spLocks noGrp="1"/>
          </p:cNvSpPr>
          <p:nvPr>
            <p:ph type="title"/>
          </p:nvPr>
        </p:nvSpPr>
        <p:spPr/>
        <p:txBody>
          <a:bodyPr/>
          <a:lstStyle/>
          <a:p>
            <a:pPr eaLnBrk="1" hangingPunct="1"/>
            <a:r>
              <a:rPr lang="en-US" smtClean="0">
                <a:ea typeface="ＭＳ Ｐゴシック" pitchFamily="-107" charset="-128"/>
              </a:rPr>
              <a:t>A concept: Uptime/Availability</a:t>
            </a:r>
          </a:p>
        </p:txBody>
      </p:sp>
      <p:sp>
        <p:nvSpPr>
          <p:cNvPr id="58371" name="Content Placeholder 5"/>
          <p:cNvSpPr>
            <a:spLocks noGrp="1"/>
          </p:cNvSpPr>
          <p:nvPr>
            <p:ph idx="1"/>
          </p:nvPr>
        </p:nvSpPr>
        <p:spPr/>
        <p:txBody>
          <a:bodyPr/>
          <a:lstStyle/>
          <a:p>
            <a:pPr eaLnBrk="1" hangingPunct="1"/>
            <a:r>
              <a:rPr lang="en-US" i="1" dirty="0" smtClean="0">
                <a:ea typeface="ＭＳ Ｐゴシック" pitchFamily="-107" charset="-128"/>
              </a:rPr>
              <a:t>The proportion of the time or when the function and facilities provided are actually available as a % of scheduled.</a:t>
            </a:r>
          </a:p>
          <a:p>
            <a:pPr eaLnBrk="1" hangingPunct="1"/>
            <a:r>
              <a:rPr lang="en-US" i="1" dirty="0" smtClean="0">
                <a:ea typeface="ＭＳ Ｐゴシック" pitchFamily="-107" charset="-128"/>
              </a:rPr>
              <a:t>Could be expressed as actual times or as:</a:t>
            </a:r>
            <a:r>
              <a:rPr lang="en-US" dirty="0" smtClean="0">
                <a:ea typeface="ＭＳ Ｐゴシック" pitchFamily="-107" charset="-128"/>
              </a:rPr>
              <a:t> </a:t>
            </a:r>
          </a:p>
          <a:p>
            <a:pPr lvl="1" eaLnBrk="1" hangingPunct="1"/>
            <a:r>
              <a:rPr lang="en-US" sz="2800" i="1" dirty="0" smtClean="0">
                <a:ea typeface="ＭＳ Ｐゴシック" pitchFamily="-107" charset="-128"/>
              </a:rPr>
              <a:t>24/365</a:t>
            </a:r>
            <a:r>
              <a:rPr lang="en-US" sz="2800" dirty="0" smtClean="0">
                <a:ea typeface="ＭＳ Ｐゴシック" pitchFamily="-107" charset="-128"/>
              </a:rPr>
              <a:t> </a:t>
            </a:r>
          </a:p>
          <a:p>
            <a:pPr lvl="1" eaLnBrk="1" hangingPunct="1"/>
            <a:r>
              <a:rPr lang="en-US" sz="2800" i="1" dirty="0" smtClean="0">
                <a:ea typeface="ＭＳ Ｐゴシック" pitchFamily="-107" charset="-128"/>
              </a:rPr>
              <a:t>from </a:t>
            </a:r>
            <a:r>
              <a:rPr lang="en-US" sz="2800" i="1" dirty="0" err="1" smtClean="0">
                <a:ea typeface="ＭＳ Ｐゴシック" pitchFamily="-107" charset="-128"/>
              </a:rPr>
              <a:t>xx.xx</a:t>
            </a:r>
            <a:r>
              <a:rPr lang="en-US" sz="2800" i="1" dirty="0" smtClean="0">
                <a:ea typeface="ＭＳ Ｐゴシック" pitchFamily="-107" charset="-128"/>
              </a:rPr>
              <a:t> hours to </a:t>
            </a:r>
            <a:r>
              <a:rPr lang="en-US" sz="2800" i="1" dirty="0" err="1" smtClean="0">
                <a:ea typeface="ＭＳ Ｐゴシック" pitchFamily="-107" charset="-128"/>
              </a:rPr>
              <a:t>xx.xx</a:t>
            </a:r>
            <a:r>
              <a:rPr lang="en-US" sz="2800" i="1" dirty="0" smtClean="0">
                <a:ea typeface="ＭＳ Ｐゴシック" pitchFamily="-107" charset="-128"/>
              </a:rPr>
              <a:t> hours on specified days</a:t>
            </a:r>
            <a:r>
              <a:rPr lang="en-US" sz="2800" dirty="0" smtClean="0">
                <a:ea typeface="ＭＳ Ｐゴシック" pitchFamily="-107" charset="-128"/>
              </a:rPr>
              <a:t> </a:t>
            </a:r>
          </a:p>
          <a:p>
            <a:pPr lvl="1" eaLnBrk="1" hangingPunct="1"/>
            <a:r>
              <a:rPr lang="en-US" i="1" dirty="0" smtClean="0">
                <a:ea typeface="ＭＳ Ｐゴシック" pitchFamily="-107" charset="-128"/>
              </a:rPr>
              <a:t>at </a:t>
            </a:r>
            <a:r>
              <a:rPr lang="en-US" i="1" dirty="0" err="1" smtClean="0">
                <a:ea typeface="ＭＳ Ｐゴシック" pitchFamily="-107" charset="-128"/>
              </a:rPr>
              <a:t>xx.xx</a:t>
            </a:r>
            <a:r>
              <a:rPr lang="en-US" i="1" dirty="0" smtClean="0">
                <a:ea typeface="ＭＳ Ｐゴシック" pitchFamily="-107" charset="-128"/>
              </a:rPr>
              <a:t> hours on specified days</a:t>
            </a:r>
            <a:r>
              <a:rPr lang="en-US" dirty="0" smtClean="0">
                <a:ea typeface="ＭＳ Ｐゴシック" pitchFamily="-107" charset="-128"/>
              </a:rPr>
              <a:t> </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56</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953000"/>
            <a:ext cx="2066925" cy="1568012"/>
          </a:xfrm>
          <a:prstGeom prst="rect">
            <a:avLst/>
          </a:prstGeom>
        </p:spPr>
      </p:pic>
      <p:sp>
        <p:nvSpPr>
          <p:cNvPr id="3" name="TextBox 2"/>
          <p:cNvSpPr txBox="1"/>
          <p:nvPr/>
        </p:nvSpPr>
        <p:spPr>
          <a:xfrm>
            <a:off x="209227" y="6336346"/>
            <a:ext cx="5791200" cy="369332"/>
          </a:xfrm>
          <a:prstGeom prst="rect">
            <a:avLst/>
          </a:prstGeom>
          <a:noFill/>
        </p:spPr>
        <p:txBody>
          <a:bodyPr wrap="square" rtlCol="0">
            <a:spAutoFit/>
          </a:bodyPr>
          <a:lstStyle/>
          <a:p>
            <a:r>
              <a:rPr lang="en-US" dirty="0">
                <a:hlinkClick r:id="rId4"/>
              </a:rPr>
              <a:t>http://www.internettrafficreport.com/details.htm</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 in real time?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4937594"/>
              </p:ext>
            </p:extLst>
          </p:nvPr>
        </p:nvGraphicFramePr>
        <p:xfrm>
          <a:off x="1143000" y="2209800"/>
          <a:ext cx="6553197" cy="3175000"/>
        </p:xfrm>
        <a:graphic>
          <a:graphicData uri="http://schemas.openxmlformats.org/drawingml/2006/table">
            <a:tbl>
              <a:tblPr firstRow="1" bandRow="1">
                <a:tableStyleId>{5C22544A-7EE6-4342-B048-85BDC9FD1C3A}</a:tableStyleId>
              </a:tblPr>
              <a:tblGrid>
                <a:gridCol w="1752598"/>
                <a:gridCol w="2057399"/>
                <a:gridCol w="1143000"/>
                <a:gridCol w="1600200"/>
              </a:tblGrid>
              <a:tr h="533400">
                <a:tc>
                  <a:txBody>
                    <a:bodyPr/>
                    <a:lstStyle/>
                    <a:p>
                      <a:r>
                        <a:rPr lang="en-US" dirty="0" smtClean="0"/>
                        <a:t>Up Time</a:t>
                      </a:r>
                      <a:r>
                        <a:rPr lang="en-US" baseline="0" dirty="0" smtClean="0"/>
                        <a:t> % </a:t>
                      </a:r>
                      <a:r>
                        <a:rPr lang="en-US" sz="1400" baseline="0" dirty="0" smtClean="0"/>
                        <a:t>(over 365 days)</a:t>
                      </a:r>
                      <a:endParaRPr lang="en-US" sz="1400" dirty="0"/>
                    </a:p>
                  </a:txBody>
                  <a:tcPr/>
                </a:tc>
                <a:tc>
                  <a:txBody>
                    <a:bodyPr/>
                    <a:lstStyle/>
                    <a:p>
                      <a:r>
                        <a:rPr lang="en-US" dirty="0" smtClean="0"/>
                        <a:t>Down Percent</a:t>
                      </a:r>
                      <a:endParaRPr lang="en-US" dirty="0"/>
                    </a:p>
                  </a:txBody>
                  <a:tcPr/>
                </a:tc>
                <a:tc>
                  <a:txBody>
                    <a:bodyPr/>
                    <a:lstStyle/>
                    <a:p>
                      <a:r>
                        <a:rPr lang="en-US" dirty="0" smtClean="0"/>
                        <a:t>#</a:t>
                      </a:r>
                      <a:r>
                        <a:rPr lang="en-US" baseline="0" dirty="0" smtClean="0"/>
                        <a:t> days</a:t>
                      </a:r>
                      <a:endParaRPr lang="en-US" dirty="0"/>
                    </a:p>
                  </a:txBody>
                  <a:tcPr/>
                </a:tc>
                <a:tc>
                  <a:txBody>
                    <a:bodyPr/>
                    <a:lstStyle/>
                    <a:p>
                      <a:r>
                        <a:rPr lang="en-US" dirty="0" smtClean="0"/>
                        <a:t>#hours</a:t>
                      </a:r>
                      <a:endParaRPr lang="en-US" dirty="0"/>
                    </a:p>
                  </a:txBody>
                  <a:tcPr/>
                </a:tc>
              </a:tr>
              <a:tr h="370840">
                <a:tc>
                  <a:txBody>
                    <a:bodyPr/>
                    <a:lstStyle/>
                    <a:p>
                      <a:r>
                        <a:rPr lang="en-US" dirty="0" smtClean="0"/>
                        <a:t>98.5</a:t>
                      </a:r>
                      <a:endParaRPr lang="en-US" dirty="0"/>
                    </a:p>
                  </a:txBody>
                  <a:tcPr/>
                </a:tc>
                <a:tc>
                  <a:txBody>
                    <a:bodyPr/>
                    <a:lstStyle/>
                    <a:p>
                      <a:r>
                        <a:rPr lang="en-US" dirty="0" smtClean="0"/>
                        <a:t>1.5</a:t>
                      </a:r>
                      <a:endParaRPr lang="en-US" dirty="0"/>
                    </a:p>
                  </a:txBody>
                  <a:tcPr/>
                </a:tc>
                <a:tc>
                  <a:txBody>
                    <a:bodyPr/>
                    <a:lstStyle/>
                    <a:p>
                      <a:r>
                        <a:rPr lang="en-US" dirty="0" smtClean="0"/>
                        <a:t>5</a:t>
                      </a:r>
                      <a:endParaRPr lang="en-US" dirty="0"/>
                    </a:p>
                  </a:txBody>
                  <a:tcPr/>
                </a:tc>
                <a:tc>
                  <a:txBody>
                    <a:bodyPr/>
                    <a:lstStyle/>
                    <a:p>
                      <a:r>
                        <a:rPr lang="en-US" dirty="0" smtClean="0"/>
                        <a:t>120</a:t>
                      </a:r>
                      <a:endParaRPr lang="en-US" dirty="0"/>
                    </a:p>
                  </a:txBody>
                  <a:tcPr/>
                </a:tc>
              </a:tr>
              <a:tr h="370840">
                <a:tc>
                  <a:txBody>
                    <a:bodyPr/>
                    <a:lstStyle/>
                    <a:p>
                      <a:r>
                        <a:rPr lang="en-US" dirty="0" smtClean="0"/>
                        <a:t>99</a:t>
                      </a:r>
                      <a:endParaRPr lang="en-US" dirty="0"/>
                    </a:p>
                  </a:txBody>
                  <a:tcPr/>
                </a:tc>
                <a:tc>
                  <a:txBody>
                    <a:bodyPr/>
                    <a:lstStyle/>
                    <a:p>
                      <a:r>
                        <a:rPr lang="en-US" dirty="0" smtClean="0"/>
                        <a:t>1</a:t>
                      </a:r>
                      <a:endParaRPr lang="en-US" dirty="0"/>
                    </a:p>
                  </a:txBody>
                  <a:tcPr/>
                </a:tc>
                <a:tc>
                  <a:txBody>
                    <a:bodyPr/>
                    <a:lstStyle/>
                    <a:p>
                      <a:r>
                        <a:rPr lang="en-US" dirty="0" smtClean="0"/>
                        <a:t>3.65</a:t>
                      </a:r>
                      <a:endParaRPr lang="en-US" dirty="0"/>
                    </a:p>
                  </a:txBody>
                  <a:tcPr/>
                </a:tc>
                <a:tc>
                  <a:txBody>
                    <a:bodyPr/>
                    <a:lstStyle/>
                    <a:p>
                      <a:r>
                        <a:rPr lang="en-US" dirty="0" smtClean="0"/>
                        <a:t>87.6</a:t>
                      </a:r>
                      <a:endParaRPr lang="en-US" dirty="0"/>
                    </a:p>
                  </a:txBody>
                  <a:tcPr/>
                </a:tc>
              </a:tr>
              <a:tr h="370840">
                <a:tc>
                  <a:txBody>
                    <a:bodyPr/>
                    <a:lstStyle/>
                    <a:p>
                      <a:r>
                        <a:rPr lang="en-US" dirty="0" smtClean="0"/>
                        <a:t>99.5</a:t>
                      </a:r>
                      <a:endParaRPr lang="en-US" dirty="0"/>
                    </a:p>
                  </a:txBody>
                  <a:tcPr/>
                </a:tc>
                <a:tc>
                  <a:txBody>
                    <a:bodyPr/>
                    <a:lstStyle/>
                    <a:p>
                      <a:r>
                        <a:rPr lang="en-US" dirty="0" smtClean="0"/>
                        <a:t>0.5</a:t>
                      </a:r>
                      <a:endParaRPr lang="en-US" dirty="0"/>
                    </a:p>
                  </a:txBody>
                  <a:tcPr/>
                </a:tc>
                <a:tc>
                  <a:txBody>
                    <a:bodyPr/>
                    <a:lstStyle/>
                    <a:p>
                      <a:r>
                        <a:rPr lang="en-US" dirty="0" smtClean="0"/>
                        <a:t>1.825</a:t>
                      </a:r>
                      <a:endParaRPr lang="en-US" dirty="0"/>
                    </a:p>
                  </a:txBody>
                  <a:tcPr/>
                </a:tc>
                <a:tc>
                  <a:txBody>
                    <a:bodyPr/>
                    <a:lstStyle/>
                    <a:p>
                      <a:r>
                        <a:rPr lang="en-US" dirty="0" smtClean="0"/>
                        <a:t>43.8</a:t>
                      </a:r>
                      <a:endParaRPr lang="en-US" dirty="0"/>
                    </a:p>
                  </a:txBody>
                  <a:tcPr/>
                </a:tc>
              </a:tr>
              <a:tr h="370840">
                <a:tc>
                  <a:txBody>
                    <a:bodyPr/>
                    <a:lstStyle/>
                    <a:p>
                      <a:r>
                        <a:rPr lang="en-US" dirty="0" smtClean="0"/>
                        <a:t>99.75</a:t>
                      </a:r>
                      <a:endParaRPr lang="en-US" dirty="0"/>
                    </a:p>
                  </a:txBody>
                  <a:tcPr/>
                </a:tc>
                <a:tc>
                  <a:txBody>
                    <a:bodyPr/>
                    <a:lstStyle/>
                    <a:p>
                      <a:r>
                        <a:rPr lang="en-US" dirty="0" smtClean="0"/>
                        <a:t>0.25</a:t>
                      </a:r>
                      <a:endParaRPr lang="en-US" dirty="0"/>
                    </a:p>
                  </a:txBody>
                  <a:tcPr/>
                </a:tc>
                <a:tc>
                  <a:txBody>
                    <a:bodyPr/>
                    <a:lstStyle/>
                    <a:p>
                      <a:r>
                        <a:rPr lang="en-US" dirty="0" smtClean="0"/>
                        <a:t>1</a:t>
                      </a:r>
                      <a:endParaRPr lang="en-US" dirty="0"/>
                    </a:p>
                  </a:txBody>
                  <a:tcPr/>
                </a:tc>
                <a:tc>
                  <a:txBody>
                    <a:bodyPr/>
                    <a:lstStyle/>
                    <a:p>
                      <a:r>
                        <a:rPr lang="en-US" dirty="0" smtClean="0"/>
                        <a:t>22</a:t>
                      </a:r>
                      <a:endParaRPr lang="en-US" dirty="0"/>
                    </a:p>
                  </a:txBody>
                  <a:tcPr/>
                </a:tc>
              </a:tr>
              <a:tr h="370840">
                <a:tc>
                  <a:txBody>
                    <a:bodyPr/>
                    <a:lstStyle/>
                    <a:p>
                      <a:r>
                        <a:rPr lang="en-US" dirty="0" smtClean="0"/>
                        <a:t>99.9</a:t>
                      </a:r>
                      <a:endParaRPr lang="en-US" dirty="0"/>
                    </a:p>
                  </a:txBody>
                  <a:tcPr/>
                </a:tc>
                <a:tc>
                  <a:txBody>
                    <a:bodyPr/>
                    <a:lstStyle/>
                    <a:p>
                      <a:r>
                        <a:rPr lang="en-US" dirty="0" smtClean="0"/>
                        <a:t>0.1</a:t>
                      </a:r>
                      <a:endParaRPr lang="en-US" dirty="0"/>
                    </a:p>
                  </a:txBody>
                  <a:tcPr/>
                </a:tc>
                <a:tc>
                  <a:txBody>
                    <a:bodyPr/>
                    <a:lstStyle/>
                    <a:p>
                      <a:r>
                        <a:rPr lang="en-US" dirty="0" smtClean="0"/>
                        <a:t>.365</a:t>
                      </a:r>
                      <a:endParaRPr lang="en-US" dirty="0"/>
                    </a:p>
                  </a:txBody>
                  <a:tcPr/>
                </a:tc>
                <a:tc>
                  <a:txBody>
                    <a:bodyPr/>
                    <a:lstStyle/>
                    <a:p>
                      <a:r>
                        <a:rPr lang="en-US" dirty="0" smtClean="0"/>
                        <a:t>9.75</a:t>
                      </a:r>
                      <a:endParaRPr lang="en-US" dirty="0"/>
                    </a:p>
                  </a:txBody>
                  <a:tcPr/>
                </a:tc>
              </a:tr>
              <a:tr h="370840">
                <a:tc>
                  <a:txBody>
                    <a:bodyPr/>
                    <a:lstStyle/>
                    <a:p>
                      <a:r>
                        <a:rPr lang="en-US" dirty="0" smtClean="0"/>
                        <a:t>99.95</a:t>
                      </a:r>
                      <a:endParaRPr lang="en-US" dirty="0"/>
                    </a:p>
                  </a:txBody>
                  <a:tcPr/>
                </a:tc>
                <a:tc>
                  <a:txBody>
                    <a:bodyPr/>
                    <a:lstStyle/>
                    <a:p>
                      <a:r>
                        <a:rPr lang="en-US" dirty="0" smtClean="0"/>
                        <a:t>0.05</a:t>
                      </a:r>
                      <a:endParaRPr lang="en-US" dirty="0"/>
                    </a:p>
                  </a:txBody>
                  <a:tcPr/>
                </a:tc>
                <a:tc>
                  <a:txBody>
                    <a:bodyPr/>
                    <a:lstStyle/>
                    <a:p>
                      <a:r>
                        <a:rPr lang="en-US" dirty="0" smtClean="0"/>
                        <a:t>.1825</a:t>
                      </a:r>
                      <a:endParaRPr lang="en-US" dirty="0"/>
                    </a:p>
                  </a:txBody>
                  <a:tcPr/>
                </a:tc>
                <a:tc>
                  <a:txBody>
                    <a:bodyPr/>
                    <a:lstStyle/>
                    <a:p>
                      <a:r>
                        <a:rPr lang="en-US" dirty="0" smtClean="0"/>
                        <a:t>4.38</a:t>
                      </a:r>
                      <a:endParaRPr lang="en-US" dirty="0"/>
                    </a:p>
                  </a:txBody>
                  <a:tcPr/>
                </a:tc>
              </a:tr>
              <a:tr h="370840">
                <a:tc>
                  <a:txBody>
                    <a:bodyPr/>
                    <a:lstStyle/>
                    <a:p>
                      <a:r>
                        <a:rPr lang="en-US" dirty="0" smtClean="0"/>
                        <a:t>99.99</a:t>
                      </a:r>
                      <a:endParaRPr lang="en-US" dirty="0"/>
                    </a:p>
                  </a:txBody>
                  <a:tcPr/>
                </a:tc>
                <a:tc>
                  <a:txBody>
                    <a:bodyPr/>
                    <a:lstStyle/>
                    <a:p>
                      <a:r>
                        <a:rPr lang="en-US" dirty="0" smtClean="0"/>
                        <a:t>0.01</a:t>
                      </a:r>
                      <a:endParaRPr lang="en-US" dirty="0"/>
                    </a:p>
                  </a:txBody>
                  <a:tcPr/>
                </a:tc>
                <a:tc>
                  <a:txBody>
                    <a:bodyPr/>
                    <a:lstStyle/>
                    <a:p>
                      <a:r>
                        <a:rPr lang="en-US" dirty="0" smtClean="0"/>
                        <a:t>.0365</a:t>
                      </a:r>
                      <a:endParaRPr lang="en-US" dirty="0"/>
                    </a:p>
                  </a:txBody>
                  <a:tcPr/>
                </a:tc>
                <a:tc>
                  <a:txBody>
                    <a:bodyPr/>
                    <a:lstStyle/>
                    <a:p>
                      <a:r>
                        <a:rPr lang="en-US" dirty="0" smtClean="0"/>
                        <a:t>1</a:t>
                      </a:r>
                      <a:r>
                        <a:rPr lang="en-US" baseline="0" dirty="0" smtClean="0"/>
                        <a:t> hour</a:t>
                      </a:r>
                      <a:endParaRPr lang="en-US" dirty="0"/>
                    </a:p>
                  </a:txBody>
                  <a:tcPr/>
                </a:tc>
              </a:tr>
            </a:tbl>
          </a:graphicData>
        </a:graphic>
      </p:graphicFrame>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57</a:t>
            </a:fld>
            <a:endParaRPr lang="en-US"/>
          </a:p>
        </p:txBody>
      </p:sp>
      <p:sp>
        <p:nvSpPr>
          <p:cNvPr id="7" name="Rectangle 6"/>
          <p:cNvSpPr/>
          <p:nvPr/>
        </p:nvSpPr>
        <p:spPr>
          <a:xfrm>
            <a:off x="2895600" y="3124200"/>
            <a:ext cx="4800597"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895600" y="3505200"/>
            <a:ext cx="4800597"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95600" y="3886200"/>
            <a:ext cx="4800597"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95600" y="4267200"/>
            <a:ext cx="480059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95600" y="4572000"/>
            <a:ext cx="4800596"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95600" y="4958080"/>
            <a:ext cx="4800597"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895600" y="2743200"/>
            <a:ext cx="4800597"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19200" y="5562600"/>
            <a:ext cx="6442789" cy="369332"/>
          </a:xfrm>
          <a:prstGeom prst="rect">
            <a:avLst/>
          </a:prstGeom>
          <a:noFill/>
        </p:spPr>
        <p:txBody>
          <a:bodyPr wrap="none" rtlCol="0">
            <a:spAutoFit/>
          </a:bodyPr>
          <a:lstStyle/>
          <a:p>
            <a:r>
              <a:rPr lang="en-US" dirty="0" smtClean="0"/>
              <a:t>99.99% uptime over a 30 day month is 4.32 min of down time</a:t>
            </a:r>
            <a:endParaRPr lang="en-US" dirty="0"/>
          </a:p>
        </p:txBody>
      </p:sp>
      <p:sp>
        <p:nvSpPr>
          <p:cNvPr id="4" name="Rectangle 3"/>
          <p:cNvSpPr/>
          <p:nvPr/>
        </p:nvSpPr>
        <p:spPr>
          <a:xfrm>
            <a:off x="1271597" y="5562600"/>
            <a:ext cx="6402829"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43000" y="2743200"/>
            <a:ext cx="17526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43000" y="320040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143000" y="352298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43000" y="390398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143000" y="422910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143000" y="459232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143000" y="4973320"/>
            <a:ext cx="1752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2" fill="hold" grpId="0" nodeType="clickEffect">
                                  <p:stCondLst>
                                    <p:cond delay="0"/>
                                  </p:stCondLst>
                                  <p:childTnLst>
                                    <p:animEffect transition="out" filter="wipe(righ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0" nodeType="clickEffect">
                                  <p:stCondLst>
                                    <p:cond delay="0"/>
                                  </p:stCondLst>
                                  <p:childTnLst>
                                    <p:animEffect transition="out" filter="wipe(up)">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0" nodeType="clickEffect">
                                  <p:stCondLst>
                                    <p:cond delay="0"/>
                                  </p:stCondLst>
                                  <p:childTnLst>
                                    <p:animEffect transition="out" filter="wipe(up)">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0" nodeType="clickEffect">
                                  <p:stCondLst>
                                    <p:cond delay="0"/>
                                  </p:stCondLst>
                                  <p:childTnLst>
                                    <p:animEffect transition="out" filter="wipe(up)">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grpId="0" nodeType="clickEffect">
                                  <p:stCondLst>
                                    <p:cond delay="0"/>
                                  </p:stCondLst>
                                  <p:childTnLst>
                                    <p:animEffect transition="out" filter="wipe(lef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4" grpId="0" animBg="1"/>
      <p:bldP spid="14" grpId="0" animBg="1"/>
      <p:bldP spid="15" grpId="0" animBg="1"/>
      <p:bldP spid="16" grpId="0" animBg="1"/>
      <p:bldP spid="17" grpId="0" animBg="1"/>
      <p:bldP spid="18" grpId="0" animBg="1"/>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58</a:t>
            </a:fld>
            <a:endParaRPr lang="en-US"/>
          </a:p>
        </p:txBody>
      </p:sp>
      <p:pic>
        <p:nvPicPr>
          <p:cNvPr id="3074" name="Picture 2" descr="http://www.evolven.com/images/stories/blog/blog_downtime_costs_72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89" y="1905000"/>
            <a:ext cx="8231746"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31" y="3657600"/>
            <a:ext cx="7032859" cy="303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22" y="470635"/>
            <a:ext cx="25431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3588" y="533400"/>
            <a:ext cx="25431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2178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88"/>
            <a:ext cx="3515464" cy="176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4" name="Title 1"/>
          <p:cNvSpPr>
            <a:spLocks noGrp="1"/>
          </p:cNvSpPr>
          <p:nvPr>
            <p:ph type="title"/>
          </p:nvPr>
        </p:nvSpPr>
        <p:spPr>
          <a:xfrm>
            <a:off x="457200" y="1366736"/>
            <a:ext cx="8229600" cy="1066800"/>
          </a:xfrm>
        </p:spPr>
        <p:txBody>
          <a:bodyPr/>
          <a:lstStyle/>
          <a:p>
            <a:pPr eaLnBrk="1" hangingPunct="1"/>
            <a:r>
              <a:rPr lang="en-US" dirty="0" smtClean="0">
                <a:ea typeface="ＭＳ Ｐゴシック" pitchFamily="-107" charset="-128"/>
              </a:rPr>
              <a:t>Other concepts: Delay</a:t>
            </a:r>
          </a:p>
        </p:txBody>
      </p:sp>
      <p:sp>
        <p:nvSpPr>
          <p:cNvPr id="59395" name="Content Placeholder 2"/>
          <p:cNvSpPr>
            <a:spLocks noGrp="1"/>
          </p:cNvSpPr>
          <p:nvPr>
            <p:ph idx="1"/>
          </p:nvPr>
        </p:nvSpPr>
        <p:spPr>
          <a:xfrm>
            <a:off x="457200" y="2209800"/>
            <a:ext cx="8229600" cy="4552950"/>
          </a:xfrm>
        </p:spPr>
        <p:txBody>
          <a:bodyPr/>
          <a:lstStyle/>
          <a:p>
            <a:pPr eaLnBrk="1" hangingPunct="1"/>
            <a:r>
              <a:rPr lang="en-US" i="1" dirty="0" smtClean="0">
                <a:ea typeface="ＭＳ Ｐゴシック" pitchFamily="-107" charset="-128"/>
              </a:rPr>
              <a:t>Delay</a:t>
            </a:r>
            <a:r>
              <a:rPr lang="en-US" dirty="0" smtClean="0">
                <a:ea typeface="ＭＳ Ｐゴシック" pitchFamily="-107" charset="-128"/>
              </a:rPr>
              <a:t> or </a:t>
            </a:r>
            <a:r>
              <a:rPr lang="en-US" i="1" dirty="0" smtClean="0">
                <a:ea typeface="ＭＳ Ｐゴシック" pitchFamily="-107" charset="-128"/>
              </a:rPr>
              <a:t>Response</a:t>
            </a:r>
            <a:r>
              <a:rPr lang="en-US" dirty="0" smtClean="0">
                <a:ea typeface="ＭＳ Ｐゴシック" pitchFamily="-107" charset="-128"/>
              </a:rPr>
              <a:t> is the elapsed time for a packet to be passed from the sender, through the network, to the receiver. </a:t>
            </a:r>
          </a:p>
          <a:p>
            <a:pPr eaLnBrk="1" hangingPunct="1"/>
            <a:r>
              <a:rPr lang="en-US" dirty="0" smtClean="0">
                <a:ea typeface="ＭＳ Ｐゴシック" pitchFamily="-107" charset="-128"/>
              </a:rPr>
              <a:t>Increased delay is characterized by lack of response of the application or system.</a:t>
            </a:r>
          </a:p>
          <a:p>
            <a:pPr eaLnBrk="1" hangingPunct="1"/>
            <a:r>
              <a:rPr lang="en-US" dirty="0" smtClean="0">
                <a:ea typeface="ＭＳ Ｐゴシック" pitchFamily="-107" charset="-128"/>
              </a:rPr>
              <a:t>Typically host and database processing time is excluded from response measurement </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fade">
                                      <p:cBhvr>
                                        <p:cTn id="7" dur="500"/>
                                        <p:tgtEl>
                                          <p:spTgt spid="5939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animEffect transition="in" filter="fade">
                                      <p:cBhvr>
                                        <p:cTn id="11" dur="3000"/>
                                        <p:tgtEl>
                                          <p:spTgt spid="59395">
                                            <p:txEl>
                                              <p:pRg st="1" end="1"/>
                                            </p:txEl>
                                          </p:spTgt>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animEffect transition="in" filter="fade">
                                      <p:cBhvr>
                                        <p:cTn id="15" dur="3000"/>
                                        <p:tgtEl>
                                          <p:spTgt spid="593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608076"/>
            <a:ext cx="8382000" cy="1069848"/>
          </a:xfrm>
        </p:spPr>
        <p:txBody>
          <a:bodyPr/>
          <a:lstStyle/>
          <a:p>
            <a:r>
              <a:rPr lang="en-US" dirty="0" smtClean="0"/>
              <a:t>A Possible Problem</a:t>
            </a:r>
            <a:endParaRPr lang="en-US" dirty="0"/>
          </a:p>
        </p:txBody>
      </p:sp>
      <p:sp>
        <p:nvSpPr>
          <p:cNvPr id="8" name="Text Placeholder 7"/>
          <p:cNvSpPr>
            <a:spLocks noGrp="1"/>
          </p:cNvSpPr>
          <p:nvPr>
            <p:ph type="body" idx="1"/>
          </p:nvPr>
        </p:nvSpPr>
        <p:spPr>
          <a:xfrm>
            <a:off x="381000" y="1449324"/>
            <a:ext cx="4041648" cy="457200"/>
          </a:xfrm>
        </p:spPr>
        <p:txBody>
          <a:bodyPr/>
          <a:lstStyle/>
          <a:p>
            <a:r>
              <a:rPr lang="en-US" dirty="0" smtClean="0"/>
              <a:t>Plagiarism</a:t>
            </a:r>
            <a:endParaRPr lang="en-US" dirty="0"/>
          </a:p>
        </p:txBody>
      </p:sp>
      <p:sp>
        <p:nvSpPr>
          <p:cNvPr id="9" name="Content Placeholder 8"/>
          <p:cNvSpPr>
            <a:spLocks noGrp="1"/>
          </p:cNvSpPr>
          <p:nvPr>
            <p:ph sz="quarter" idx="2"/>
          </p:nvPr>
        </p:nvSpPr>
        <p:spPr>
          <a:xfrm>
            <a:off x="381000" y="1906524"/>
            <a:ext cx="4041648" cy="4418076"/>
          </a:xfrm>
        </p:spPr>
        <p:txBody>
          <a:bodyPr/>
          <a:lstStyle/>
          <a:p>
            <a:r>
              <a:rPr lang="en-US" dirty="0" smtClean="0"/>
              <a:t>Note that in case I see an increase in the use of material not written by the submitter without proper quotation or citation.</a:t>
            </a:r>
          </a:p>
          <a:p>
            <a:r>
              <a:rPr lang="en-US" sz="1800" dirty="0" smtClean="0"/>
              <a:t>I do, on occasion, use </a:t>
            </a:r>
            <a:r>
              <a:rPr lang="en-US" sz="1800" dirty="0" err="1" smtClean="0"/>
              <a:t>turnitin</a:t>
            </a:r>
            <a:endParaRPr lang="en-US" sz="1800" dirty="0" smtClean="0"/>
          </a:p>
          <a:p>
            <a:r>
              <a:rPr lang="en-US" dirty="0" smtClean="0"/>
              <a:t>This becomes a violation of Academic Integrity Policy and subject to dismissal from the university.</a:t>
            </a:r>
          </a:p>
          <a:p>
            <a:r>
              <a:rPr lang="en-US" dirty="0" smtClean="0"/>
              <a:t>If it happens, I have the right to file an Academic integrity report.</a:t>
            </a:r>
            <a:endParaRPr lang="en-US" dirty="0"/>
          </a:p>
        </p:txBody>
      </p:sp>
      <p:sp>
        <p:nvSpPr>
          <p:cNvPr id="5" name="Slide Number Placeholder 4"/>
          <p:cNvSpPr>
            <a:spLocks noGrp="1"/>
          </p:cNvSpPr>
          <p:nvPr>
            <p:ph type="sldNum" sz="quarter" idx="12"/>
          </p:nvPr>
        </p:nvSpPr>
        <p:spPr/>
        <p:txBody>
          <a:bodyPr/>
          <a:lstStyle/>
          <a:p>
            <a:pPr>
              <a:defRPr/>
            </a:pPr>
            <a:fld id="{138B7C9C-29FC-487D-AE4F-1F366EFA5EF8}" type="slidenum">
              <a:rPr lang="en-US" smtClean="0"/>
              <a:pPr>
                <a:defRPr/>
              </a:pPr>
              <a:t>6</a:t>
            </a:fld>
            <a:endParaRPr lang="en-US"/>
          </a:p>
        </p:txBody>
      </p:sp>
      <p:pic>
        <p:nvPicPr>
          <p:cNvPr id="29700" name="Picture 4" descr="http://www.greenpeace.org/raw/image_full/mediterranean/photosvideos/photos/a-four-year-old-scandal-involv.jpg"/>
          <p:cNvPicPr>
            <a:picLocks noChangeAspect="1" noChangeArrowheads="1"/>
          </p:cNvPicPr>
          <p:nvPr/>
        </p:nvPicPr>
        <p:blipFill>
          <a:blip r:embed="rId2"/>
          <a:srcRect/>
          <a:stretch>
            <a:fillRect/>
          </a:stretch>
        </p:blipFill>
        <p:spPr bwMode="auto">
          <a:xfrm>
            <a:off x="4650217" y="2209800"/>
            <a:ext cx="4095750" cy="3076575"/>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02" y="3505200"/>
            <a:ext cx="4141261"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418" name="Title 1"/>
          <p:cNvSpPr>
            <a:spLocks noGrp="1"/>
          </p:cNvSpPr>
          <p:nvPr>
            <p:ph type="title"/>
          </p:nvPr>
        </p:nvSpPr>
        <p:spPr>
          <a:xfrm>
            <a:off x="457200" y="368300"/>
            <a:ext cx="8229600" cy="1066800"/>
          </a:xfrm>
        </p:spPr>
        <p:txBody>
          <a:bodyPr/>
          <a:lstStyle/>
          <a:p>
            <a:pPr eaLnBrk="1" hangingPunct="1"/>
            <a:r>
              <a:rPr lang="en-US" dirty="0" smtClean="0">
                <a:ea typeface="ＭＳ Ｐゴシック" pitchFamily="-107" charset="-128"/>
              </a:rPr>
              <a:t>Other concepts: latency</a:t>
            </a:r>
          </a:p>
        </p:txBody>
      </p:sp>
      <p:sp>
        <p:nvSpPr>
          <p:cNvPr id="60419" name="Content Placeholder 2"/>
          <p:cNvSpPr>
            <a:spLocks noGrp="1"/>
          </p:cNvSpPr>
          <p:nvPr>
            <p:ph idx="1"/>
          </p:nvPr>
        </p:nvSpPr>
        <p:spPr>
          <a:xfrm>
            <a:off x="0" y="1143000"/>
            <a:ext cx="9144000" cy="3657600"/>
          </a:xfrm>
        </p:spPr>
        <p:txBody>
          <a:bodyPr/>
          <a:lstStyle/>
          <a:p>
            <a:pPr eaLnBrk="1" hangingPunct="1"/>
            <a:r>
              <a:rPr lang="en-US" dirty="0" smtClean="0">
                <a:ea typeface="ＭＳ Ｐゴシック" pitchFamily="-107" charset="-128"/>
              </a:rPr>
              <a:t>An aspect of response or delay. </a:t>
            </a:r>
          </a:p>
          <a:p>
            <a:pPr eaLnBrk="1" hangingPunct="1"/>
            <a:r>
              <a:rPr lang="en-US" dirty="0"/>
              <a:t>Latency is the amount of time </a:t>
            </a:r>
            <a:r>
              <a:rPr lang="en-US" dirty="0" smtClean="0"/>
              <a:t>it </a:t>
            </a:r>
            <a:r>
              <a:rPr lang="en-US" dirty="0"/>
              <a:t>takes to transmit a single piece of data from one location to another</a:t>
            </a:r>
            <a:r>
              <a:rPr lang="en-US" dirty="0" smtClean="0"/>
              <a:t>.</a:t>
            </a:r>
          </a:p>
          <a:p>
            <a:pPr eaLnBrk="1" hangingPunct="1"/>
            <a:r>
              <a:rPr lang="en-US" dirty="0">
                <a:ea typeface="ＭＳ Ｐゴシック" pitchFamily="-107" charset="-128"/>
              </a:rPr>
              <a:t>In one SLA it was defined as: The Network Transit Time for a 128-character-length package (a "Packet") — i.e., a single trip.</a:t>
            </a:r>
          </a:p>
          <a:p>
            <a:pPr eaLnBrk="1" hangingPunct="1"/>
            <a:r>
              <a:rPr lang="en-US" dirty="0">
                <a:ea typeface="ＭＳ Ｐゴシック" pitchFamily="-107" charset="-128"/>
              </a:rPr>
              <a:t>But it is more usually expressed </a:t>
            </a:r>
            <a:endParaRPr lang="en-US" dirty="0" smtClean="0">
              <a:ea typeface="ＭＳ Ｐゴシック" pitchFamily="-107" charset="-128"/>
            </a:endParaRPr>
          </a:p>
          <a:p>
            <a:pPr marL="109537" indent="0" eaLnBrk="1" hangingPunct="1">
              <a:buNone/>
            </a:pPr>
            <a:r>
              <a:rPr lang="en-US" dirty="0">
                <a:ea typeface="ＭＳ Ｐゴシック" pitchFamily="-107" charset="-128"/>
              </a:rPr>
              <a:t> </a:t>
            </a:r>
            <a:r>
              <a:rPr lang="en-US" dirty="0" smtClean="0">
                <a:ea typeface="ＭＳ Ｐゴシック" pitchFamily="-107" charset="-128"/>
              </a:rPr>
              <a:t>  as </a:t>
            </a:r>
            <a:r>
              <a:rPr lang="en-US" dirty="0">
                <a:ea typeface="ＭＳ Ｐゴシック" pitchFamily="-107" charset="-128"/>
              </a:rPr>
              <a:t>round-trip delay </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fade">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fade">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fade">
                                      <p:cBhvr>
                                        <p:cTn id="17" dur="500"/>
                                        <p:tgtEl>
                                          <p:spTgt spid="60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fade">
                                      <p:cBhvr>
                                        <p:cTn id="22" dur="500"/>
                                        <p:tgtEl>
                                          <p:spTgt spid="60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smtClean="0">
                <a:ea typeface="ＭＳ Ｐゴシック" pitchFamily="-107" charset="-128"/>
              </a:rPr>
              <a:t>Other concepts: Jitter</a:t>
            </a:r>
          </a:p>
        </p:txBody>
      </p:sp>
      <p:sp>
        <p:nvSpPr>
          <p:cNvPr id="61443" name="Content Placeholder 2"/>
          <p:cNvSpPr>
            <a:spLocks noGrp="1"/>
          </p:cNvSpPr>
          <p:nvPr>
            <p:ph idx="1"/>
          </p:nvPr>
        </p:nvSpPr>
        <p:spPr>
          <a:xfrm>
            <a:off x="457200" y="2249488"/>
            <a:ext cx="5257800" cy="4324350"/>
          </a:xfrm>
        </p:spPr>
        <p:txBody>
          <a:bodyPr/>
          <a:lstStyle/>
          <a:p>
            <a:pPr eaLnBrk="1" hangingPunct="1"/>
            <a:r>
              <a:rPr lang="en-US" i="1" dirty="0" smtClean="0">
                <a:ea typeface="ＭＳ Ｐゴシック" pitchFamily="-107" charset="-128"/>
              </a:rPr>
              <a:t>Jitter</a:t>
            </a:r>
            <a:r>
              <a:rPr lang="en-US" dirty="0" smtClean="0">
                <a:ea typeface="ＭＳ Ｐゴシック" pitchFamily="-107" charset="-128"/>
              </a:rPr>
              <a:t> is the variation in end-to-end transit delay. </a:t>
            </a:r>
          </a:p>
          <a:p>
            <a:pPr eaLnBrk="1" hangingPunct="1"/>
            <a:r>
              <a:rPr lang="en-US" dirty="0" smtClean="0">
                <a:ea typeface="ＭＳ Ｐゴシック" pitchFamily="-107" charset="-128"/>
              </a:rPr>
              <a:t>High jitter is not tolerable in some real-time activities such as audio or video transmissions, where it creates distorted reception.</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61</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9" y="1981200"/>
            <a:ext cx="3245549" cy="469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fade">
                                      <p:cBhvr>
                                        <p:cTn id="7" dur="500"/>
                                        <p:tgtEl>
                                          <p:spTgt spid="6144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animEffect transition="in" filter="fade">
                                      <p:cBhvr>
                                        <p:cTn id="11" dur="3000"/>
                                        <p:tgtEl>
                                          <p:spTgt spid="614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US" dirty="0" smtClean="0"/>
              <a:t>Jitter explained</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62</a:t>
            </a:fld>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78406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0796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32582"/>
            <a:ext cx="4267200" cy="286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657600"/>
            <a:ext cx="4648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6" name="Title 1"/>
          <p:cNvSpPr>
            <a:spLocks noGrp="1"/>
          </p:cNvSpPr>
          <p:nvPr>
            <p:ph type="title"/>
          </p:nvPr>
        </p:nvSpPr>
        <p:spPr>
          <a:xfrm>
            <a:off x="457200" y="914400"/>
            <a:ext cx="8229600" cy="1066800"/>
          </a:xfrm>
        </p:spPr>
        <p:txBody>
          <a:bodyPr/>
          <a:lstStyle/>
          <a:p>
            <a:pPr eaLnBrk="1" hangingPunct="1"/>
            <a:r>
              <a:rPr lang="en-US" dirty="0" smtClean="0">
                <a:ea typeface="ＭＳ Ｐゴシック" pitchFamily="-107" charset="-128"/>
              </a:rPr>
              <a:t>Other concepts: Bandwidth</a:t>
            </a:r>
          </a:p>
        </p:txBody>
      </p:sp>
      <p:sp>
        <p:nvSpPr>
          <p:cNvPr id="62467" name="Content Placeholder 2"/>
          <p:cNvSpPr>
            <a:spLocks noGrp="1"/>
          </p:cNvSpPr>
          <p:nvPr>
            <p:ph idx="1"/>
          </p:nvPr>
        </p:nvSpPr>
        <p:spPr>
          <a:xfrm>
            <a:off x="457200" y="1752600"/>
            <a:ext cx="8229600" cy="4324350"/>
          </a:xfrm>
        </p:spPr>
        <p:txBody>
          <a:bodyPr/>
          <a:lstStyle/>
          <a:p>
            <a:pPr eaLnBrk="1" hangingPunct="1"/>
            <a:r>
              <a:rPr lang="en-US" i="1" dirty="0" smtClean="0">
                <a:ea typeface="ＭＳ Ｐゴシック" pitchFamily="-107" charset="-128"/>
              </a:rPr>
              <a:t>Bandwidth</a:t>
            </a:r>
            <a:r>
              <a:rPr lang="en-US" dirty="0" smtClean="0">
                <a:ea typeface="ＭＳ Ｐゴシック" pitchFamily="-107" charset="-128"/>
              </a:rPr>
              <a:t> is the maximum data transfer rate that can be sustained between two end points. </a:t>
            </a:r>
          </a:p>
          <a:p>
            <a:pPr eaLnBrk="1" hangingPunct="1"/>
            <a:r>
              <a:rPr lang="en-US" dirty="0" smtClean="0">
                <a:ea typeface="ＭＳ Ｐゴシック" pitchFamily="-107" charset="-128"/>
              </a:rPr>
              <a:t>Bandwidth limitations arise from constraints within the network infrastructure and the traffic on it.</a:t>
            </a:r>
          </a:p>
          <a:p>
            <a:pPr eaLnBrk="1" hangingPunct="1"/>
            <a:endParaRPr lang="en-US"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63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fade">
                                      <p:cBhvr>
                                        <p:cTn id="7" dur="500"/>
                                        <p:tgtEl>
                                          <p:spTgt spid="62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3000"/>
                                        <p:tgtEl>
                                          <p:spTgt spid="62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4" y="1981200"/>
            <a:ext cx="6258439"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0" name="Title 1"/>
          <p:cNvSpPr>
            <a:spLocks noGrp="1"/>
          </p:cNvSpPr>
          <p:nvPr>
            <p:ph type="title"/>
          </p:nvPr>
        </p:nvSpPr>
        <p:spPr>
          <a:xfrm>
            <a:off x="457200" y="762000"/>
            <a:ext cx="8229600" cy="1066800"/>
          </a:xfrm>
        </p:spPr>
        <p:txBody>
          <a:bodyPr/>
          <a:lstStyle/>
          <a:p>
            <a:pPr eaLnBrk="1" hangingPunct="1"/>
            <a:r>
              <a:rPr lang="en-US" dirty="0" smtClean="0">
                <a:ea typeface="ＭＳ Ｐゴシック" pitchFamily="-107" charset="-128"/>
              </a:rPr>
              <a:t>Other concepts: Reliability</a:t>
            </a:r>
          </a:p>
        </p:txBody>
      </p:sp>
      <p:sp>
        <p:nvSpPr>
          <p:cNvPr id="63491" name="Content Placeholder 2"/>
          <p:cNvSpPr>
            <a:spLocks noGrp="1"/>
          </p:cNvSpPr>
          <p:nvPr>
            <p:ph idx="1"/>
          </p:nvPr>
        </p:nvSpPr>
        <p:spPr>
          <a:xfrm>
            <a:off x="6096000" y="1676400"/>
            <a:ext cx="2840038" cy="4897438"/>
          </a:xfrm>
        </p:spPr>
        <p:txBody>
          <a:bodyPr/>
          <a:lstStyle/>
          <a:p>
            <a:pPr eaLnBrk="1" hangingPunct="1"/>
            <a:r>
              <a:rPr lang="en-US" sz="2200" i="1" dirty="0" smtClean="0">
                <a:ea typeface="ＭＳ Ｐゴシック" pitchFamily="-107" charset="-128"/>
              </a:rPr>
              <a:t>Reliability</a:t>
            </a:r>
            <a:r>
              <a:rPr lang="en-US" sz="2200" dirty="0" smtClean="0">
                <a:ea typeface="ＭＳ Ｐゴシック" pitchFamily="-107" charset="-128"/>
              </a:rPr>
              <a:t> is normally defined as packet loss.</a:t>
            </a:r>
          </a:p>
          <a:p>
            <a:pPr eaLnBrk="1" hangingPunct="1"/>
            <a:r>
              <a:rPr lang="en-US" sz="2200" dirty="0" smtClean="0">
                <a:ea typeface="ＭＳ Ｐゴシック" pitchFamily="-107" charset="-128"/>
              </a:rPr>
              <a:t>It may also apply to packets delivered in the wrong order. In audio and video transmissions, packet loss is identified by the sound or picture breaking up or moving jerkily.</a:t>
            </a:r>
          </a:p>
          <a:p>
            <a:pPr eaLnBrk="1" hangingPunct="1"/>
            <a:endParaRPr lang="en-US" sz="2200" dirty="0" smtClean="0">
              <a:ea typeface="ＭＳ Ｐゴシック" pitchFamily="-107" charset="-128"/>
            </a:endParaRP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64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fade">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fade">
                                      <p:cBhvr>
                                        <p:cTn id="12" dur="500"/>
                                        <p:tgtEl>
                                          <p:spTgt spid="63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ea typeface="ＭＳ Ｐゴシック" pitchFamily="-107" charset="-128"/>
              </a:rPr>
              <a:t>More on Reliability</a:t>
            </a:r>
          </a:p>
        </p:txBody>
      </p:sp>
      <p:sp>
        <p:nvSpPr>
          <p:cNvPr id="64515" name="Content Placeholder 3"/>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Also defined as the number of unscheduled outages of service</a:t>
            </a:r>
          </a:p>
          <a:p>
            <a:pPr eaLnBrk="1" hangingPunct="1"/>
            <a:endParaRPr lang="en-US" dirty="0" smtClean="0">
              <a:ea typeface="ＭＳ Ｐゴシック" pitchFamily="-107" charset="-128"/>
            </a:endParaRPr>
          </a:p>
          <a:p>
            <a:pPr lvl="1" eaLnBrk="1" hangingPunct="1"/>
            <a:r>
              <a:rPr lang="en-US" dirty="0" smtClean="0">
                <a:ea typeface="ＭＳ Ｐゴシック" pitchFamily="-107" charset="-128"/>
              </a:rPr>
              <a:t>preferable to </a:t>
            </a:r>
            <a:r>
              <a:rPr lang="en-US" sz="2000" b="1" dirty="0" smtClean="0">
                <a:ea typeface="ＭＳ Ｐゴシック" pitchFamily="-107" charset="-128"/>
              </a:rPr>
              <a:t>have as few outages as possible</a:t>
            </a:r>
            <a:r>
              <a:rPr lang="en-US" dirty="0" smtClean="0">
                <a:ea typeface="ＭＳ Ｐゴシック" pitchFamily="-107" charset="-128"/>
              </a:rPr>
              <a:t> </a:t>
            </a:r>
          </a:p>
          <a:p>
            <a:pPr lvl="1" eaLnBrk="1" hangingPunct="1"/>
            <a:endParaRPr lang="en-US" dirty="0" smtClean="0">
              <a:ea typeface="ＭＳ Ｐゴシック" pitchFamily="-107" charset="-128"/>
            </a:endParaRPr>
          </a:p>
          <a:p>
            <a:pPr lvl="1" eaLnBrk="1" hangingPunct="1"/>
            <a:r>
              <a:rPr lang="en-US" dirty="0" smtClean="0">
                <a:ea typeface="ＭＳ Ｐゴシック" pitchFamily="-107" charset="-128"/>
              </a:rPr>
              <a:t>in some </a:t>
            </a:r>
            <a:r>
              <a:rPr lang="en-US" sz="2000" b="1" dirty="0" smtClean="0">
                <a:ea typeface="ＭＳ Ｐゴシック" pitchFamily="-107" charset="-128"/>
              </a:rPr>
              <a:t>cases it might be better not to suffer a single long outage but to have more, but shorter, outages</a:t>
            </a:r>
            <a:endParaRPr lang="en-US" dirty="0" smtClean="0">
              <a:ea typeface="ＭＳ Ｐゴシック" pitchFamily="-107" charset="-128"/>
            </a:endParaRPr>
          </a:p>
        </p:txBody>
      </p:sp>
      <p:pic>
        <p:nvPicPr>
          <p:cNvPr id="64516" name="Content Placeholder 5" descr="IT Reliability.jpg"/>
          <p:cNvPicPr>
            <a:picLocks noGrp="1" noChangeAspect="1"/>
          </p:cNvPicPr>
          <p:nvPr>
            <p:ph sz="half" idx="2"/>
          </p:nvPr>
        </p:nvPicPr>
        <p:blipFill>
          <a:blip r:embed="rId3"/>
          <a:srcRect t="-26204" b="-26204"/>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65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animEffect transition="in" filter="fade">
                                      <p:cBhvr>
                                        <p:cTn id="11" dur="3000"/>
                                        <p:tgtEl>
                                          <p:spTgt spid="64515">
                                            <p:txEl>
                                              <p:pRg st="2" end="2"/>
                                            </p:txEl>
                                          </p:spTgt>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animEffect transition="in" filter="fade">
                                      <p:cBhvr>
                                        <p:cTn id="15" dur="3000"/>
                                        <p:tgtEl>
                                          <p:spTgt spid="64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smtClean="0">
                <a:ea typeface="ＭＳ Ｐゴシック" pitchFamily="-107" charset="-128"/>
              </a:rPr>
              <a:t>Feature: E-Commerce &amp; SLAs</a:t>
            </a:r>
          </a:p>
        </p:txBody>
      </p:sp>
      <p:graphicFrame>
        <p:nvGraphicFramePr>
          <p:cNvPr id="7" name="Content Placeholder 6"/>
          <p:cNvGraphicFramePr>
            <a:graphicFrameLocks noGrp="1"/>
          </p:cNvGraphicFramePr>
          <p:nvPr>
            <p:ph idx="1"/>
          </p:nvPr>
        </p:nvGraphicFramePr>
        <p:xfrm>
          <a:off x="457200" y="2249488"/>
          <a:ext cx="8229600" cy="334327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Georgia" pitchFamily="-107" charset="0"/>
                          <a:ea typeface="ＭＳ Ｐゴシック" pitchFamily="-107" charset="-128"/>
                        </a:rPr>
                        <a:t>Application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Georgia" pitchFamily="-107" charset="0"/>
                          <a:ea typeface="ＭＳ Ｐゴシック" pitchFamily="-107" charset="-128"/>
                        </a:rPr>
                        <a:t>$000s/hour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Brokerage Operations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$6,000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Credit Card Authorization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$2,500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Pay-per-view</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$145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Home Shopping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$110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Catalog Sales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$110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Airline reservations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Teleticket sales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$70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D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Package shipping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Georgia" pitchFamily="-107" charset="0"/>
                          <a:ea typeface="ＭＳ Ｐゴシック" pitchFamily="-107" charset="-128"/>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9ED"/>
                    </a:solidFill>
                  </a:tcPr>
                </a:tc>
              </a:tr>
            </a:tbl>
          </a:graphicData>
        </a:graphic>
      </p:graphicFrame>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66</a:t>
            </a:fld>
            <a:endParaRPr lang="en-US"/>
          </a:p>
        </p:txBody>
      </p:sp>
      <p:sp>
        <p:nvSpPr>
          <p:cNvPr id="2" name="Rectangle 1"/>
          <p:cNvSpPr/>
          <p:nvPr/>
        </p:nvSpPr>
        <p:spPr>
          <a:xfrm>
            <a:off x="152400" y="6477000"/>
            <a:ext cx="4572000" cy="261610"/>
          </a:xfrm>
          <a:prstGeom prst="rect">
            <a:avLst/>
          </a:prstGeom>
        </p:spPr>
        <p:txBody>
          <a:bodyPr>
            <a:spAutoFit/>
          </a:bodyPr>
          <a:lstStyle/>
          <a:p>
            <a:r>
              <a:rPr lang="en-US" sz="1100" i="1" dirty="0"/>
              <a:t>Source: Contingency Planning Research &amp; Dataquest</a:t>
            </a:r>
            <a:r>
              <a:rPr lang="en-US" sz="1100" dirty="0"/>
              <a:t>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smtClean="0">
                <a:ea typeface="ＭＳ Ｐゴシック" pitchFamily="-107" charset="-128"/>
              </a:rPr>
              <a:t>E-Commerce SLAs Should Consider:</a:t>
            </a:r>
          </a:p>
        </p:txBody>
      </p:sp>
      <p:sp>
        <p:nvSpPr>
          <p:cNvPr id="66563" name="Content Placeholder 3"/>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High volume/value: potential loss justifies service level</a:t>
            </a:r>
          </a:p>
          <a:p>
            <a:pPr eaLnBrk="1" hangingPunct="1"/>
            <a:r>
              <a:rPr lang="en-US" dirty="0" smtClean="0">
                <a:ea typeface="ＭＳ Ｐゴシック" pitchFamily="-107" charset="-128"/>
              </a:rPr>
              <a:t>Apply SLA definition to your situation</a:t>
            </a:r>
          </a:p>
          <a:p>
            <a:pPr eaLnBrk="1" hangingPunct="1"/>
            <a:r>
              <a:rPr lang="en-US" dirty="0" smtClean="0">
                <a:ea typeface="ＭＳ Ｐゴシック" pitchFamily="-107" charset="-128"/>
              </a:rPr>
              <a:t>Establish what to include</a:t>
            </a:r>
          </a:p>
          <a:p>
            <a:pPr eaLnBrk="1" hangingPunct="1"/>
            <a:r>
              <a:rPr lang="en-US" dirty="0" smtClean="0">
                <a:ea typeface="ＭＳ Ｐゴシック" pitchFamily="-107" charset="-128"/>
              </a:rPr>
              <a:t>Keep all service aspects together in an SLA appendix</a:t>
            </a:r>
          </a:p>
          <a:p>
            <a:pPr eaLnBrk="1" hangingPunct="1"/>
            <a:r>
              <a:rPr lang="en-US" dirty="0" smtClean="0">
                <a:ea typeface="ＭＳ Ｐゴシック" pitchFamily="-107" charset="-128"/>
              </a:rPr>
              <a:t>Ensure measurements meaningful</a:t>
            </a:r>
          </a:p>
          <a:p>
            <a:pPr eaLnBrk="1" hangingPunct="1"/>
            <a:endParaRPr lang="en-US" dirty="0" smtClean="0">
              <a:ea typeface="ＭＳ Ｐゴシック" pitchFamily="-107" charset="-128"/>
            </a:endParaRPr>
          </a:p>
        </p:txBody>
      </p:sp>
      <p:pic>
        <p:nvPicPr>
          <p:cNvPr id="66564" name="Content Placeholder 5" descr="16476578b.jpg"/>
          <p:cNvPicPr>
            <a:picLocks noGrp="1" noChangeAspect="1"/>
          </p:cNvPicPr>
          <p:nvPr>
            <p:ph sz="half" idx="2"/>
          </p:nvPr>
        </p:nvPicPr>
        <p:blipFill>
          <a:blip r:embed="rId3"/>
          <a:srcRect t="-2531" b="-2531"/>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fade">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fade">
                                      <p:cBhvr>
                                        <p:cTn id="17" dur="500"/>
                                        <p:tgtEl>
                                          <p:spTgt spid="66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fade">
                                      <p:cBhvr>
                                        <p:cTn id="22" dur="500"/>
                                        <p:tgtEl>
                                          <p:spTgt spid="66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fade">
                                      <p:cBhvr>
                                        <p:cTn id="27" dur="500"/>
                                        <p:tgtEl>
                                          <p:spTgt spid="66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smtClean="0">
                <a:ea typeface="ＭＳ Ｐゴシック" pitchFamily="-107" charset="-128"/>
              </a:rPr>
              <a:t>More Considerations</a:t>
            </a:r>
          </a:p>
        </p:txBody>
      </p:sp>
      <p:sp>
        <p:nvSpPr>
          <p:cNvPr id="67587" name="Content Placeholder 2"/>
          <p:cNvSpPr>
            <a:spLocks noGrp="1"/>
          </p:cNvSpPr>
          <p:nvPr>
            <p:ph sz="half" idx="1"/>
          </p:nvPr>
        </p:nvSpPr>
        <p:spPr>
          <a:xfrm>
            <a:off x="457200" y="2249488"/>
            <a:ext cx="4038600" cy="4525962"/>
          </a:xfrm>
        </p:spPr>
        <p:txBody>
          <a:bodyPr/>
          <a:lstStyle/>
          <a:p>
            <a:pPr eaLnBrk="1" hangingPunct="1"/>
            <a:r>
              <a:rPr lang="en-US" dirty="0" smtClean="0">
                <a:ea typeface="ＭＳ Ｐゴシック" pitchFamily="-107" charset="-128"/>
              </a:rPr>
              <a:t>“Close down” percentages</a:t>
            </a:r>
          </a:p>
          <a:p>
            <a:pPr eaLnBrk="1" hangingPunct="1"/>
            <a:r>
              <a:rPr lang="en-US" dirty="0" smtClean="0">
                <a:ea typeface="ＭＳ Ｐゴシック" pitchFamily="-107" charset="-128"/>
              </a:rPr>
              <a:t>Decide on the basis on which penalties will be set</a:t>
            </a:r>
          </a:p>
          <a:p>
            <a:pPr eaLnBrk="1" hangingPunct="1"/>
            <a:r>
              <a:rPr lang="en-US" dirty="0" smtClean="0">
                <a:ea typeface="ＭＳ Ｐゴシック" pitchFamily="-107" charset="-128"/>
              </a:rPr>
              <a:t>Legal jurisdiction</a:t>
            </a:r>
          </a:p>
          <a:p>
            <a:pPr eaLnBrk="1" hangingPunct="1"/>
            <a:r>
              <a:rPr lang="en-US" dirty="0" smtClean="0">
                <a:ea typeface="ＭＳ Ｐゴシック" pitchFamily="-107" charset="-128"/>
              </a:rPr>
              <a:t>Residual risk</a:t>
            </a:r>
          </a:p>
          <a:p>
            <a:pPr eaLnBrk="1" hangingPunct="1"/>
            <a:r>
              <a:rPr lang="en-US" dirty="0" smtClean="0">
                <a:ea typeface="ＭＳ Ｐゴシック" pitchFamily="-107" charset="-128"/>
              </a:rPr>
              <a:t>Plan for change</a:t>
            </a:r>
          </a:p>
        </p:txBody>
      </p:sp>
      <p:pic>
        <p:nvPicPr>
          <p:cNvPr id="67588" name="Content Placeholder 4" descr="Rodin__The_Thinker.jpg"/>
          <p:cNvPicPr>
            <a:picLocks noGrp="1" noChangeAspect="1"/>
          </p:cNvPicPr>
          <p:nvPr>
            <p:ph sz="half" idx="2"/>
          </p:nvPr>
        </p:nvPicPr>
        <p:blipFill>
          <a:blip r:embed="rId3"/>
          <a:srcRect l="-7108" r="-7108"/>
          <a:stretch>
            <a:fillRect/>
          </a:stretch>
        </p:blipFill>
        <p:spPr>
          <a:xfrm>
            <a:off x="4648200" y="2249488"/>
            <a:ext cx="4038600" cy="4525962"/>
          </a:xfrm>
        </p:spPr>
      </p:pic>
      <p:sp>
        <p:nvSpPr>
          <p:cNvPr id="6" name="Slide Number Placeholder 5"/>
          <p:cNvSpPr>
            <a:spLocks noGrp="1"/>
          </p:cNvSpPr>
          <p:nvPr>
            <p:ph type="sldNum" sz="quarter" idx="12"/>
          </p:nvPr>
        </p:nvSpPr>
        <p:spPr/>
        <p:txBody>
          <a:bodyPr/>
          <a:lstStyle/>
          <a:p>
            <a:pPr>
              <a:defRPr/>
            </a:pPr>
            <a:fld id="{138B7C9C-29FC-487D-AE4F-1F366EFA5EF8}" type="slidenum">
              <a:rPr lang="en-US" smtClean="0"/>
              <a:pPr>
                <a:defRPr/>
              </a:pPr>
              <a:t>68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500"/>
                                        <p:tgtEl>
                                          <p:spTgt spid="6758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animEffect transition="in" filter="fade">
                                      <p:cBhvr>
                                        <p:cTn id="11" dur="3000"/>
                                        <p:tgtEl>
                                          <p:spTgt spid="67587">
                                            <p:txEl>
                                              <p:pRg st="1" end="1"/>
                                            </p:txEl>
                                          </p:spTgt>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animEffect transition="in" filter="fade">
                                      <p:cBhvr>
                                        <p:cTn id="15" dur="3000"/>
                                        <p:tgtEl>
                                          <p:spTgt spid="67587">
                                            <p:txEl>
                                              <p:pRg st="2" end="2"/>
                                            </p:txEl>
                                          </p:spTgt>
                                        </p:tgtEl>
                                      </p:cBhvr>
                                    </p:animEffect>
                                  </p:childTnLst>
                                </p:cTn>
                              </p:par>
                            </p:childTnLst>
                          </p:cTn>
                        </p:par>
                        <p:par>
                          <p:cTn id="16" fill="hold">
                            <p:stCondLst>
                              <p:cond delay="6500"/>
                            </p:stCondLst>
                            <p:childTnLst>
                              <p:par>
                                <p:cTn id="17" presetID="10" presetClass="entr" presetSubtype="0" fill="hold" grpId="0" nodeType="after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animEffect transition="in" filter="fade">
                                      <p:cBhvr>
                                        <p:cTn id="19" dur="3000"/>
                                        <p:tgtEl>
                                          <p:spTgt spid="67587">
                                            <p:txEl>
                                              <p:pRg st="3" end="3"/>
                                            </p:txEl>
                                          </p:spTgt>
                                        </p:tgtEl>
                                      </p:cBhvr>
                                    </p:animEffect>
                                  </p:childTnLst>
                                </p:cTn>
                              </p:par>
                            </p:childTnLst>
                          </p:cTn>
                        </p:par>
                        <p:par>
                          <p:cTn id="20" fill="hold">
                            <p:stCondLst>
                              <p:cond delay="9500"/>
                            </p:stCondLst>
                            <p:childTnLst>
                              <p:par>
                                <p:cTn id="21" presetID="10" presetClass="entr" presetSubtype="0" fill="hold" grpId="0" nodeType="after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animEffect transition="in" filter="fade">
                                      <p:cBhvr>
                                        <p:cTn id="23" dur="3000"/>
                                        <p:tgtEl>
                                          <p:spTgt spid="675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2" y="1676400"/>
            <a:ext cx="6629399"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457200" y="533400"/>
            <a:ext cx="4953000" cy="1362075"/>
          </a:xfrm>
        </p:spPr>
        <p:txBody>
          <a:bodyPr/>
          <a:lstStyle/>
          <a:p>
            <a:r>
              <a:rPr lang="en-US" dirty="0" smtClean="0"/>
              <a:t>IT Governance</a:t>
            </a:r>
            <a:endParaRPr lang="en-US" dirty="0"/>
          </a:p>
        </p:txBody>
      </p:sp>
      <p:sp>
        <p:nvSpPr>
          <p:cNvPr id="7" name="Slide Number Placeholder 6"/>
          <p:cNvSpPr>
            <a:spLocks noGrp="1"/>
          </p:cNvSpPr>
          <p:nvPr>
            <p:ph type="sldNum" sz="quarter" idx="12"/>
          </p:nvPr>
        </p:nvSpPr>
        <p:spPr/>
        <p:txBody>
          <a:bodyPr/>
          <a:lstStyle/>
          <a:p>
            <a:pPr>
              <a:defRPr/>
            </a:pPr>
            <a:fld id="{A2A80929-1018-4258-A3C3-94BE896C14A1}" type="slidenum">
              <a:rPr lang="en-US" smtClean="0"/>
              <a:pPr>
                <a:defRPr/>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253" y="685800"/>
            <a:ext cx="8229600" cy="1066800"/>
          </a:xfrm>
        </p:spPr>
        <p:txBody>
          <a:bodyPr/>
          <a:lstStyle/>
          <a:p>
            <a:r>
              <a:rPr lang="en-US" dirty="0" smtClean="0"/>
              <a:t>Web Assignment 4</a:t>
            </a:r>
            <a:endParaRPr lang="en-US" dirty="0"/>
          </a:p>
        </p:txBody>
      </p:sp>
      <p:sp>
        <p:nvSpPr>
          <p:cNvPr id="3" name="Content Placeholder 2"/>
          <p:cNvSpPr>
            <a:spLocks noGrp="1"/>
          </p:cNvSpPr>
          <p:nvPr>
            <p:ph idx="1"/>
          </p:nvPr>
        </p:nvSpPr>
        <p:spPr>
          <a:xfrm>
            <a:off x="457200" y="1905000"/>
            <a:ext cx="8478838" cy="4324350"/>
          </a:xfrm>
        </p:spPr>
        <p:txBody>
          <a:bodyPr/>
          <a:lstStyle/>
          <a:p>
            <a:r>
              <a:rPr lang="en-US" dirty="0" smtClean="0"/>
              <a:t>Be sure to follow instructions carefully</a:t>
            </a:r>
          </a:p>
          <a:p>
            <a:r>
              <a:rPr lang="en-US" dirty="0" smtClean="0"/>
              <a:t>Most common error – making only 1 Post for Web 4 – minimum of two are REQUIRED </a:t>
            </a:r>
            <a:endParaRPr lang="en-US" dirty="0"/>
          </a:p>
          <a:p>
            <a:pPr lvl="1"/>
            <a:r>
              <a:rPr lang="en-US" dirty="0" smtClean="0"/>
              <a:t>One can deal with the selection and installation of the theme</a:t>
            </a:r>
          </a:p>
          <a:p>
            <a:pPr lvl="1"/>
            <a:r>
              <a:rPr lang="en-US" dirty="0" smtClean="0"/>
              <a:t>One can deal with the selection and installation of the plugins and widgets</a:t>
            </a:r>
          </a:p>
          <a:p>
            <a:pPr lvl="1"/>
            <a:r>
              <a:rPr lang="en-US" dirty="0" smtClean="0"/>
              <a:t>When done you will have at least 3 of your posts on your Blog site (context, theme, widgets).</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7</a:t>
            </a:fld>
            <a:endParaRPr lang="en-US"/>
          </a:p>
        </p:txBody>
      </p:sp>
    </p:spTree>
    <p:extLst>
      <p:ext uri="{BB962C8B-B14F-4D97-AF65-F5344CB8AC3E}">
        <p14:creationId xmlns:p14="http://schemas.microsoft.com/office/powerpoint/2010/main" val="981156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custDataLst>
              <p:tags r:id="rId1"/>
            </p:custDataLst>
          </p:nvPr>
        </p:nvSpPr>
        <p:spPr/>
        <p:txBody>
          <a:bodyPr/>
          <a:lstStyle/>
          <a:p>
            <a:r>
              <a:rPr lang="en-US" smtClean="0"/>
              <a:t>What is IT Governance?</a:t>
            </a:r>
          </a:p>
        </p:txBody>
      </p:sp>
      <p:sp>
        <p:nvSpPr>
          <p:cNvPr id="4099" name="Text Box 3"/>
          <p:cNvSpPr txBox="1">
            <a:spLocks noChangeArrowheads="1"/>
          </p:cNvSpPr>
          <p:nvPr>
            <p:custDataLst>
              <p:tags r:id="rId2"/>
            </p:custDataLst>
          </p:nvPr>
        </p:nvSpPr>
        <p:spPr bwMode="auto">
          <a:xfrm>
            <a:off x="990600" y="2560638"/>
            <a:ext cx="7315200" cy="1200329"/>
          </a:xfrm>
          <a:prstGeom prst="rect">
            <a:avLst/>
          </a:prstGeom>
          <a:noFill/>
          <a:ln w="12700" algn="ctr">
            <a:noFill/>
            <a:miter lim="800000"/>
            <a:headEnd/>
            <a:tailEnd/>
          </a:ln>
        </p:spPr>
        <p:txBody>
          <a:bodyPr>
            <a:spAutoFit/>
          </a:bodyPr>
          <a:lstStyle/>
          <a:p>
            <a:r>
              <a:rPr lang="en-US" sz="2400" u="none" dirty="0">
                <a:latin typeface="Tahoma" pitchFamily="34" charset="0"/>
              </a:rPr>
              <a:t>“Specifying the decision rights and accountability framework to encourage desirable behavior in using IT.”</a:t>
            </a:r>
          </a:p>
        </p:txBody>
      </p:sp>
      <p:sp>
        <p:nvSpPr>
          <p:cNvPr id="4100" name="Text Box 4"/>
          <p:cNvSpPr txBox="1">
            <a:spLocks noChangeArrowheads="1"/>
          </p:cNvSpPr>
          <p:nvPr>
            <p:custDataLst>
              <p:tags r:id="rId3"/>
            </p:custDataLst>
          </p:nvPr>
        </p:nvSpPr>
        <p:spPr bwMode="auto">
          <a:xfrm>
            <a:off x="4800600" y="3429000"/>
            <a:ext cx="3498850" cy="274638"/>
          </a:xfrm>
          <a:prstGeom prst="rect">
            <a:avLst/>
          </a:prstGeom>
          <a:noFill/>
          <a:ln w="12700" algn="ctr">
            <a:noFill/>
            <a:miter lim="800000"/>
            <a:headEnd/>
            <a:tailEnd/>
          </a:ln>
        </p:spPr>
        <p:txBody>
          <a:bodyPr wrap="none">
            <a:spAutoFit/>
          </a:bodyPr>
          <a:lstStyle/>
          <a:p>
            <a:r>
              <a:rPr lang="en-US" sz="1200" u="none" dirty="0">
                <a:latin typeface="Trade Gothic LT Std" pitchFamily="50" charset="0"/>
              </a:rPr>
              <a:t>Weill &amp; Ross, (2004) </a:t>
            </a:r>
            <a:r>
              <a:rPr lang="en-US" sz="1200" i="1" u="none" dirty="0">
                <a:latin typeface="Trade Gothic LT Std" pitchFamily="50" charset="0"/>
              </a:rPr>
              <a:t>IT Governance,</a:t>
            </a:r>
            <a:r>
              <a:rPr lang="en-US" sz="1200" u="none" dirty="0">
                <a:latin typeface="Trade Gothic LT Std" pitchFamily="50" charset="0"/>
              </a:rPr>
              <a:t> HBS Press.</a:t>
            </a:r>
          </a:p>
        </p:txBody>
      </p:sp>
      <p:pic>
        <p:nvPicPr>
          <p:cNvPr id="4101" name="Picture 7" descr="Book Cover">
            <a:hlinkClick r:id="rId7"/>
          </p:cNvPr>
          <p:cNvPicPr>
            <a:picLocks noChangeAspect="1" noChangeArrowheads="1"/>
          </p:cNvPicPr>
          <p:nvPr>
            <p:custDataLst>
              <p:tags r:id="rId4"/>
            </p:custDataLst>
          </p:nvPr>
        </p:nvPicPr>
        <p:blipFill>
          <a:blip r:embed="rId8"/>
          <a:srcRect/>
          <a:stretch>
            <a:fillRect/>
          </a:stretch>
        </p:blipFill>
        <p:spPr bwMode="auto">
          <a:xfrm>
            <a:off x="7543800" y="884238"/>
            <a:ext cx="1106488" cy="16764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952B456B-D398-43BE-8AAA-2D50F2640FEF}" type="slidenum">
              <a:rPr lang="en-US" smtClean="0"/>
              <a:pPr>
                <a:defRPr/>
              </a:pPr>
              <a:t>70</a:t>
            </a:fld>
            <a:endParaRPr lang="en-US"/>
          </a:p>
        </p:txBody>
      </p:sp>
      <p:sp>
        <p:nvSpPr>
          <p:cNvPr id="2" name="TextBox 1"/>
          <p:cNvSpPr txBox="1"/>
          <p:nvPr/>
        </p:nvSpPr>
        <p:spPr>
          <a:xfrm>
            <a:off x="990600" y="4461808"/>
            <a:ext cx="7659688" cy="1938992"/>
          </a:xfrm>
          <a:prstGeom prst="rect">
            <a:avLst/>
          </a:prstGeom>
          <a:noFill/>
        </p:spPr>
        <p:txBody>
          <a:bodyPr wrap="square" rtlCol="0">
            <a:spAutoFit/>
          </a:bodyPr>
          <a:lstStyle/>
          <a:p>
            <a:r>
              <a:rPr lang="en-US" sz="2400" dirty="0" smtClean="0"/>
              <a:t>IT Governance is putting structure </a:t>
            </a:r>
            <a:r>
              <a:rPr lang="en-US" sz="2400" dirty="0"/>
              <a:t>around how organizations align IT strategy with business strategy, ensuring that companies stay on track to achieve their strategies and goals, and implementing good ways to measure IT’s performance.</a:t>
            </a:r>
          </a:p>
        </p:txBody>
      </p:sp>
      <p:sp>
        <p:nvSpPr>
          <p:cNvPr id="3" name="TextBox 2"/>
          <p:cNvSpPr txBox="1"/>
          <p:nvPr/>
        </p:nvSpPr>
        <p:spPr>
          <a:xfrm>
            <a:off x="4038600" y="3886200"/>
            <a:ext cx="389850" cy="369332"/>
          </a:xfrm>
          <a:prstGeom prst="rect">
            <a:avLst/>
          </a:prstGeom>
          <a:noFill/>
        </p:spPr>
        <p:txBody>
          <a:bodyPr wrap="none" rtlCol="0">
            <a:spAutoFit/>
          </a:bodyPr>
          <a:lstStyle/>
          <a:p>
            <a:r>
              <a:rPr lang="en-US" dirty="0" smtClean="0"/>
              <a:t>or</a:t>
            </a:r>
            <a:endParaRPr lang="en-US" dirty="0"/>
          </a:p>
        </p:txBody>
      </p:sp>
      <p:sp>
        <p:nvSpPr>
          <p:cNvPr id="4" name="TextBox 3"/>
          <p:cNvSpPr txBox="1"/>
          <p:nvPr/>
        </p:nvSpPr>
        <p:spPr>
          <a:xfrm>
            <a:off x="4953000" y="6248400"/>
            <a:ext cx="4191000" cy="553998"/>
          </a:xfrm>
          <a:prstGeom prst="rect">
            <a:avLst/>
          </a:prstGeom>
          <a:noFill/>
        </p:spPr>
        <p:txBody>
          <a:bodyPr wrap="square" rtlCol="0">
            <a:spAutoFit/>
          </a:bodyPr>
          <a:lstStyle/>
          <a:p>
            <a:r>
              <a:rPr lang="de-DE" sz="1200" dirty="0">
                <a:latin typeface="Trade Gothic LT Std"/>
              </a:rPr>
              <a:t>Karen D. </a:t>
            </a:r>
            <a:r>
              <a:rPr lang="de-DE" sz="1200" dirty="0" smtClean="0">
                <a:latin typeface="Trade Gothic LT Std"/>
              </a:rPr>
              <a:t>Schwartz CIO</a:t>
            </a:r>
            <a:r>
              <a:rPr lang="de-DE" sz="1200" dirty="0">
                <a:latin typeface="Trade Gothic LT Std"/>
              </a:rPr>
              <a:t> </a:t>
            </a:r>
            <a:r>
              <a:rPr lang="de-DE" sz="1200" dirty="0" smtClean="0">
                <a:latin typeface="Trade Gothic LT Std"/>
              </a:rPr>
              <a:t>Magazine (2007)</a:t>
            </a:r>
            <a:endParaRPr lang="de-DE" sz="1200" dirty="0">
              <a:latin typeface="Trade Gothic LT Std"/>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p:bldP spid="2" grpId="0"/>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0352"/>
            <a:ext cx="8229600" cy="1069848"/>
          </a:xfrm>
        </p:spPr>
        <p:txBody>
          <a:bodyPr/>
          <a:lstStyle/>
          <a:p>
            <a:r>
              <a:rPr lang="en-US" dirty="0" smtClean="0"/>
              <a:t>Role of IT Governance</a:t>
            </a:r>
            <a:endParaRPr lang="en-US" dirty="0"/>
          </a:p>
        </p:txBody>
      </p:sp>
      <p:sp>
        <p:nvSpPr>
          <p:cNvPr id="3" name="Slide Number Placeholder 2"/>
          <p:cNvSpPr>
            <a:spLocks noGrp="1"/>
          </p:cNvSpPr>
          <p:nvPr>
            <p:ph type="sldNum" sz="quarter" idx="12"/>
          </p:nvPr>
        </p:nvSpPr>
        <p:spPr/>
        <p:txBody>
          <a:bodyPr/>
          <a:lstStyle/>
          <a:p>
            <a:pPr>
              <a:defRPr/>
            </a:pPr>
            <a:fld id="{952B456B-D398-43BE-8AAA-2D50F2640FEF}" type="slidenum">
              <a:rPr lang="en-US" smtClean="0"/>
              <a:pPr>
                <a:defRPr/>
              </a:pPr>
              <a:t>71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772400" cy="5135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716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IT Governance Framework</a:t>
            </a:r>
            <a:endParaRPr lang="en-US" dirty="0"/>
          </a:p>
        </p:txBody>
      </p:sp>
      <p:sp>
        <p:nvSpPr>
          <p:cNvPr id="7" name="Content Placeholder 6"/>
          <p:cNvSpPr>
            <a:spLocks noGrp="1"/>
          </p:cNvSpPr>
          <p:nvPr>
            <p:ph idx="1"/>
          </p:nvPr>
        </p:nvSpPr>
        <p:spPr>
          <a:xfrm>
            <a:off x="2863984" y="2249488"/>
            <a:ext cx="5822815" cy="4324350"/>
          </a:xfrm>
        </p:spPr>
        <p:txBody>
          <a:bodyPr/>
          <a:lstStyle/>
          <a:p>
            <a:r>
              <a:rPr lang="en-US" dirty="0"/>
              <a:t>An IT governance framework </a:t>
            </a:r>
            <a:r>
              <a:rPr lang="en-US" dirty="0" smtClean="0"/>
              <a:t/>
            </a:r>
            <a:br>
              <a:rPr lang="en-US" dirty="0" smtClean="0"/>
            </a:br>
            <a:r>
              <a:rPr lang="en-US" dirty="0" smtClean="0"/>
              <a:t>consists</a:t>
            </a:r>
            <a:r>
              <a:rPr lang="en-US" dirty="0"/>
              <a:t>, essentially, of a set of principles, a decision-making hierarchy and a tailor-made suite of reporting and monitoring processes.</a:t>
            </a:r>
          </a:p>
        </p:txBody>
      </p:sp>
      <p:sp>
        <p:nvSpPr>
          <p:cNvPr id="3" name="Slide Number Placeholder 2"/>
          <p:cNvSpPr>
            <a:spLocks noGrp="1"/>
          </p:cNvSpPr>
          <p:nvPr>
            <p:ph type="sldNum" sz="quarter" idx="12"/>
          </p:nvPr>
        </p:nvSpPr>
        <p:spPr/>
        <p:txBody>
          <a:bodyPr/>
          <a:lstStyle/>
          <a:p>
            <a:pPr>
              <a:defRPr/>
            </a:pPr>
            <a:fld id="{952B456B-D398-43BE-8AAA-2D50F2640FEF}" type="slidenum">
              <a:rPr lang="en-US" smtClean="0"/>
              <a:pPr>
                <a:defRPr/>
              </a:pPr>
              <a:t>72</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78868"/>
            <a:ext cx="28575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2293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Why have IT Governance?</a:t>
            </a:r>
          </a:p>
        </p:txBody>
      </p:sp>
      <p:sp>
        <p:nvSpPr>
          <p:cNvPr id="5123" name="Rectangle 3"/>
          <p:cNvSpPr>
            <a:spLocks noGrp="1" noChangeArrowheads="1"/>
          </p:cNvSpPr>
          <p:nvPr>
            <p:ph type="body" idx="1"/>
          </p:nvPr>
        </p:nvSpPr>
        <p:spPr/>
        <p:txBody>
          <a:bodyPr/>
          <a:lstStyle/>
          <a:p>
            <a:r>
              <a:rPr lang="en-US" smtClean="0"/>
              <a:t>Survey by MIT/Slone of 250 organizations and how they govern IT.  </a:t>
            </a:r>
          </a:p>
          <a:p>
            <a:endParaRPr lang="en-US" smtClean="0"/>
          </a:p>
          <a:p>
            <a:pPr>
              <a:buFont typeface="Wingdings" pitchFamily="2" charset="2"/>
              <a:buNone/>
            </a:pPr>
            <a:r>
              <a:rPr lang="en-US" smtClean="0"/>
              <a:t>“We conclude that </a:t>
            </a:r>
            <a:r>
              <a:rPr lang="en-US" i="1" smtClean="0"/>
              <a:t>effective IT governance is the single most important predictor of the value an organization generates from IT</a:t>
            </a:r>
            <a:r>
              <a:rPr lang="en-US" smtClean="0"/>
              <a:t>.”</a:t>
            </a:r>
          </a:p>
        </p:txBody>
      </p:sp>
      <p:sp>
        <p:nvSpPr>
          <p:cNvPr id="5124" name="Text Box 4"/>
          <p:cNvSpPr txBox="1">
            <a:spLocks noChangeArrowheads="1"/>
          </p:cNvSpPr>
          <p:nvPr>
            <p:custDataLst>
              <p:tags r:id="rId1"/>
            </p:custDataLst>
          </p:nvPr>
        </p:nvSpPr>
        <p:spPr bwMode="auto">
          <a:xfrm>
            <a:off x="3962400" y="5715000"/>
            <a:ext cx="3498850" cy="274638"/>
          </a:xfrm>
          <a:prstGeom prst="rect">
            <a:avLst/>
          </a:prstGeom>
          <a:noFill/>
          <a:ln w="12700" algn="ctr">
            <a:noFill/>
            <a:miter lim="800000"/>
            <a:headEnd/>
            <a:tailEnd/>
          </a:ln>
        </p:spPr>
        <p:txBody>
          <a:bodyPr wrap="none">
            <a:spAutoFit/>
          </a:bodyPr>
          <a:lstStyle/>
          <a:p>
            <a:r>
              <a:rPr lang="en-US" sz="1200" u="none" dirty="0">
                <a:latin typeface="Trade Gothic LT Std" pitchFamily="50" charset="0"/>
              </a:rPr>
              <a:t>Weill &amp; Ross, (2004) </a:t>
            </a:r>
            <a:r>
              <a:rPr lang="en-US" sz="1200" i="1" u="none" dirty="0">
                <a:latin typeface="Trade Gothic LT Std" pitchFamily="50" charset="0"/>
              </a:rPr>
              <a:t>IT Governance,</a:t>
            </a:r>
            <a:r>
              <a:rPr lang="en-US" sz="1200" u="none" dirty="0">
                <a:latin typeface="Trade Gothic LT Std" pitchFamily="50" charset="0"/>
              </a:rPr>
              <a:t> HBS Press.</a:t>
            </a:r>
          </a:p>
        </p:txBody>
      </p:sp>
      <p:sp>
        <p:nvSpPr>
          <p:cNvPr id="6" name="Slide Number Placeholder 5"/>
          <p:cNvSpPr>
            <a:spLocks noGrp="1"/>
          </p:cNvSpPr>
          <p:nvPr>
            <p:ph type="sldNum" sz="quarter" idx="12"/>
          </p:nvPr>
        </p:nvSpPr>
        <p:spPr/>
        <p:txBody>
          <a:bodyPr/>
          <a:lstStyle/>
          <a:p>
            <a:pPr>
              <a:defRPr/>
            </a:pPr>
            <a:fld id="{B4E01D19-9C37-451C-BFB8-200F4D0F34A0}" type="slidenum">
              <a:rPr lang="en-US" smtClean="0"/>
              <a:pPr>
                <a:defRPr/>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74</a:t>
            </a:fld>
            <a:endParaRPr lang="en-US"/>
          </a:p>
        </p:txBody>
      </p:sp>
      <p:pic>
        <p:nvPicPr>
          <p:cNvPr id="2050" name="Picture 2" descr="http://4.bp.blogspot.com/-WY_50OYuZYk/UnCW31muTZI/AAAAAAAAHas/5Cm2g8etG7Y/s1600/Governance+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2192"/>
            <a:ext cx="5486400" cy="5873408"/>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Oval 1"/>
          <p:cNvSpPr/>
          <p:nvPr/>
        </p:nvSpPr>
        <p:spPr>
          <a:xfrm>
            <a:off x="3048000" y="2133600"/>
            <a:ext cx="2438400" cy="23622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3" name="Oval 2"/>
          <p:cNvSpPr/>
          <p:nvPr/>
        </p:nvSpPr>
        <p:spPr>
          <a:xfrm>
            <a:off x="3886200" y="3581400"/>
            <a:ext cx="2438400" cy="2438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5" name="Oval 4"/>
          <p:cNvSpPr/>
          <p:nvPr/>
        </p:nvSpPr>
        <p:spPr>
          <a:xfrm>
            <a:off x="2133600" y="3581400"/>
            <a:ext cx="2514600"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19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990600"/>
          </a:xfrm>
        </p:spPr>
        <p:txBody>
          <a:bodyPr/>
          <a:lstStyle/>
          <a:p>
            <a:r>
              <a:rPr lang="en-US" dirty="0" smtClean="0"/>
              <a:t>Calder-</a:t>
            </a:r>
            <a:r>
              <a:rPr lang="en-US" dirty="0" err="1" smtClean="0"/>
              <a:t>Moir</a:t>
            </a:r>
            <a:r>
              <a:rPr lang="en-US" dirty="0" smtClean="0"/>
              <a:t> IT Govern. Framework</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75</a:t>
            </a:fld>
            <a:endParaRPr 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971550"/>
            <a:ext cx="77470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77000" y="1677924"/>
            <a:ext cx="2362200" cy="1569660"/>
          </a:xfrm>
          <a:prstGeom prst="rect">
            <a:avLst/>
          </a:prstGeom>
          <a:noFill/>
        </p:spPr>
        <p:txBody>
          <a:bodyPr wrap="square" rtlCol="0">
            <a:spAutoFit/>
          </a:bodyPr>
          <a:lstStyle/>
          <a:p>
            <a:r>
              <a:rPr lang="en-US" sz="2400" dirty="0" smtClean="0"/>
              <a:t>ISO/IEC 38500</a:t>
            </a:r>
          </a:p>
          <a:p>
            <a:r>
              <a:rPr lang="en-US" sz="2400" dirty="0" err="1" smtClean="0"/>
              <a:t>CoBIT</a:t>
            </a:r>
            <a:endParaRPr lang="en-US" sz="2400" dirty="0" smtClean="0"/>
          </a:p>
          <a:p>
            <a:r>
              <a:rPr lang="en-US" sz="2400" dirty="0" smtClean="0"/>
              <a:t>ITIL</a:t>
            </a:r>
          </a:p>
          <a:p>
            <a:r>
              <a:rPr lang="en-US" sz="2400" dirty="0" err="1" smtClean="0"/>
              <a:t>ValIT</a:t>
            </a:r>
            <a:endParaRPr lang="en-US" sz="2400" dirty="0"/>
          </a:p>
        </p:txBody>
      </p:sp>
    </p:spTree>
    <p:extLst>
      <p:ext uri="{BB962C8B-B14F-4D97-AF65-F5344CB8AC3E}">
        <p14:creationId xmlns:p14="http://schemas.microsoft.com/office/powerpoint/2010/main" val="1768263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52B456B-D398-43BE-8AAA-2D50F2640FEF}" type="slidenum">
              <a:rPr lang="en-US" smtClean="0"/>
              <a:pPr>
                <a:defRPr/>
              </a:pPr>
              <a:t>76</a:t>
            </a:fld>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52093"/>
            <a:ext cx="5562600" cy="4994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1549927"/>
            <a:ext cx="5429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105705" y="2139041"/>
            <a:ext cx="4703990" cy="4147457"/>
            <a:chOff x="172810" y="2159928"/>
            <a:chExt cx="4703990" cy="4147457"/>
          </a:xfrm>
        </p:grpSpPr>
        <p:sp>
          <p:nvSpPr>
            <p:cNvPr id="5" name="Curved Down Arrow 4"/>
            <p:cNvSpPr/>
            <p:nvPr/>
          </p:nvSpPr>
          <p:spPr>
            <a:xfrm>
              <a:off x="457200" y="2159928"/>
              <a:ext cx="4419600" cy="1981200"/>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57200" y="3578423"/>
              <a:ext cx="609600" cy="307777"/>
            </a:xfrm>
            <a:prstGeom prst="rect">
              <a:avLst/>
            </a:prstGeom>
            <a:noFill/>
          </p:spPr>
          <p:txBody>
            <a:bodyPr wrap="square" rtlCol="0">
              <a:spAutoFit/>
            </a:bodyPr>
            <a:lstStyle/>
            <a:p>
              <a:r>
                <a:rPr lang="en-US" sz="1400" dirty="0" smtClean="0"/>
                <a:t>Plan</a:t>
              </a:r>
              <a:endParaRPr lang="en-US" sz="1400" dirty="0"/>
            </a:p>
          </p:txBody>
        </p:sp>
        <p:sp>
          <p:nvSpPr>
            <p:cNvPr id="9" name="TextBox 8"/>
            <p:cNvSpPr txBox="1"/>
            <p:nvPr/>
          </p:nvSpPr>
          <p:spPr>
            <a:xfrm>
              <a:off x="4095750" y="3578423"/>
              <a:ext cx="609600" cy="307777"/>
            </a:xfrm>
            <a:prstGeom prst="rect">
              <a:avLst/>
            </a:prstGeom>
            <a:noFill/>
          </p:spPr>
          <p:txBody>
            <a:bodyPr wrap="square" rtlCol="0">
              <a:spAutoFit/>
            </a:bodyPr>
            <a:lstStyle/>
            <a:p>
              <a:r>
                <a:rPr lang="en-US" sz="1400" dirty="0" smtClean="0"/>
                <a:t>Plan</a:t>
              </a:r>
              <a:endParaRPr lang="en-US" sz="1400" dirty="0"/>
            </a:p>
          </p:txBody>
        </p:sp>
        <p:sp>
          <p:nvSpPr>
            <p:cNvPr id="11" name="Curved Down Arrow 10"/>
            <p:cNvSpPr/>
            <p:nvPr/>
          </p:nvSpPr>
          <p:spPr>
            <a:xfrm rot="10800000">
              <a:off x="172810" y="4326185"/>
              <a:ext cx="4419600" cy="1981200"/>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095750" y="4495800"/>
              <a:ext cx="496660" cy="307777"/>
            </a:xfrm>
            <a:prstGeom prst="rect">
              <a:avLst/>
            </a:prstGeom>
            <a:noFill/>
          </p:spPr>
          <p:txBody>
            <a:bodyPr wrap="square" rtlCol="0">
              <a:spAutoFit/>
            </a:bodyPr>
            <a:lstStyle/>
            <a:p>
              <a:r>
                <a:rPr lang="en-US" sz="1400" dirty="0" smtClean="0"/>
                <a:t>Do</a:t>
              </a:r>
              <a:endParaRPr lang="en-US" sz="1400" dirty="0"/>
            </a:p>
          </p:txBody>
        </p:sp>
        <p:sp>
          <p:nvSpPr>
            <p:cNvPr id="13" name="TextBox 12"/>
            <p:cNvSpPr txBox="1"/>
            <p:nvPr/>
          </p:nvSpPr>
          <p:spPr>
            <a:xfrm>
              <a:off x="457200" y="4495800"/>
              <a:ext cx="609600" cy="307777"/>
            </a:xfrm>
            <a:prstGeom prst="rect">
              <a:avLst/>
            </a:prstGeom>
            <a:noFill/>
          </p:spPr>
          <p:txBody>
            <a:bodyPr wrap="square" rtlCol="0">
              <a:spAutoFit/>
            </a:bodyPr>
            <a:lstStyle/>
            <a:p>
              <a:r>
                <a:rPr lang="en-US" sz="1400" dirty="0" smtClean="0"/>
                <a:t>Do</a:t>
              </a:r>
              <a:endParaRPr lang="en-US" sz="1400" dirty="0"/>
            </a:p>
          </p:txBody>
        </p:sp>
      </p:grpSp>
    </p:spTree>
    <p:extLst>
      <p:ext uri="{BB962C8B-B14F-4D97-AF65-F5344CB8AC3E}">
        <p14:creationId xmlns:p14="http://schemas.microsoft.com/office/powerpoint/2010/main" val="122388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098"/>
                                        </p:tgtEl>
                                      </p:cBhvr>
                                    </p:animEffect>
                                    <p:anim calcmode="lin" valueType="num">
                                      <p:cBhvr>
                                        <p:cTn id="14" dur="1000"/>
                                        <p:tgtEl>
                                          <p:spTgt spid="4098"/>
                                        </p:tgtEl>
                                        <p:attrNameLst>
                                          <p:attrName>ppt_x</p:attrName>
                                        </p:attrNameLst>
                                      </p:cBhvr>
                                      <p:tavLst>
                                        <p:tav tm="0">
                                          <p:val>
                                            <p:strVal val="ppt_x"/>
                                          </p:val>
                                        </p:tav>
                                        <p:tav tm="100000">
                                          <p:val>
                                            <p:strVal val="ppt_x"/>
                                          </p:val>
                                        </p:tav>
                                      </p:tavLst>
                                    </p:anim>
                                    <p:anim calcmode="lin" valueType="num">
                                      <p:cBhvr>
                                        <p:cTn id="15" dur="1000"/>
                                        <p:tgtEl>
                                          <p:spTgt spid="4098"/>
                                        </p:tgtEl>
                                        <p:attrNameLst>
                                          <p:attrName>ppt_y</p:attrName>
                                        </p:attrNameLst>
                                      </p:cBhvr>
                                      <p:tavLst>
                                        <p:tav tm="0">
                                          <p:val>
                                            <p:strVal val="ppt_y"/>
                                          </p:val>
                                        </p:tav>
                                        <p:tav tm="100000">
                                          <p:val>
                                            <p:strVal val="ppt_y+.1"/>
                                          </p:val>
                                        </p:tav>
                                      </p:tavLst>
                                    </p:anim>
                                    <p:set>
                                      <p:cBhvr>
                                        <p:cTn id="16" dur="1" fill="hold">
                                          <p:stCondLst>
                                            <p:cond delay="999"/>
                                          </p:stCondLst>
                                        </p:cTn>
                                        <p:tgtEl>
                                          <p:spTgt spid="4098"/>
                                        </p:tgtEl>
                                        <p:attrNameLst>
                                          <p:attrName>style.visibility</p:attrName>
                                        </p:attrNameLst>
                                      </p:cBhvr>
                                      <p:to>
                                        <p:strVal val="hidden"/>
                                      </p:to>
                                    </p:set>
                                  </p:childTnLst>
                                </p:cTn>
                              </p:par>
                              <p:par>
                                <p:cTn id="17" presetID="42" presetClass="exit" presetSubtype="0" fill="hold" nodeType="withEffect">
                                  <p:stCondLst>
                                    <p:cond delay="0"/>
                                  </p:stCondLst>
                                  <p:childTnLst>
                                    <p:animEffect transition="out" filter="fade">
                                      <p:cBhvr>
                                        <p:cTn id="18" dur="1000"/>
                                        <p:tgtEl>
                                          <p:spTgt spid="7"/>
                                        </p:tgtEl>
                                      </p:cBhvr>
                                    </p:animEffect>
                                    <p:anim calcmode="lin" valueType="num">
                                      <p:cBhvr>
                                        <p:cTn id="19" dur="1000"/>
                                        <p:tgtEl>
                                          <p:spTgt spid="7"/>
                                        </p:tgtEl>
                                        <p:attrNameLst>
                                          <p:attrName>ppt_x</p:attrName>
                                        </p:attrNameLst>
                                      </p:cBhvr>
                                      <p:tavLst>
                                        <p:tav tm="0">
                                          <p:val>
                                            <p:strVal val="ppt_x"/>
                                          </p:val>
                                        </p:tav>
                                        <p:tav tm="100000">
                                          <p:val>
                                            <p:strVal val="ppt_x"/>
                                          </p:val>
                                        </p:tav>
                                      </p:tavLst>
                                    </p:anim>
                                    <p:anim calcmode="lin" valueType="num">
                                      <p:cBhvr>
                                        <p:cTn id="20" dur="1000"/>
                                        <p:tgtEl>
                                          <p:spTgt spid="7"/>
                                        </p:tgtEl>
                                        <p:attrNameLst>
                                          <p:attrName>ppt_y</p:attrName>
                                        </p:attrNameLst>
                                      </p:cBhvr>
                                      <p:tavLst>
                                        <p:tav tm="0">
                                          <p:val>
                                            <p:strVal val="ppt_y"/>
                                          </p:val>
                                        </p:tav>
                                        <p:tav tm="100000">
                                          <p:val>
                                            <p:strVal val="ppt_y+.1"/>
                                          </p:val>
                                        </p:tav>
                                      </p:tavLst>
                                    </p:anim>
                                    <p:set>
                                      <p:cBhvr>
                                        <p:cTn id="21" dur="1" fill="hold">
                                          <p:stCondLst>
                                            <p:cond delay="999"/>
                                          </p:stCondLst>
                                        </p:cTn>
                                        <p:tgtEl>
                                          <p:spTgt spid="7"/>
                                        </p:tgtEl>
                                        <p:attrNameLst>
                                          <p:attrName>style.visibility</p:attrName>
                                        </p:attrNameLst>
                                      </p:cBhvr>
                                      <p:to>
                                        <p:strVal val="hidden"/>
                                      </p:to>
                                    </p:se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4099"/>
                                        </p:tgtEl>
                                        <p:attrNameLst>
                                          <p:attrName>style.visibility</p:attrName>
                                        </p:attrNameLst>
                                      </p:cBhvr>
                                      <p:to>
                                        <p:strVal val="visible"/>
                                      </p:to>
                                    </p:set>
                                    <p:animEffect transition="in" filter="fade">
                                      <p:cBhvr>
                                        <p:cTn id="25" dur="1000"/>
                                        <p:tgtEl>
                                          <p:spTgt spid="4099"/>
                                        </p:tgtEl>
                                      </p:cBhvr>
                                    </p:animEffect>
                                    <p:anim calcmode="lin" valueType="num">
                                      <p:cBhvr>
                                        <p:cTn id="26" dur="1000" fill="hold"/>
                                        <p:tgtEl>
                                          <p:spTgt spid="4099"/>
                                        </p:tgtEl>
                                        <p:attrNameLst>
                                          <p:attrName>ppt_x</p:attrName>
                                        </p:attrNameLst>
                                      </p:cBhvr>
                                      <p:tavLst>
                                        <p:tav tm="0">
                                          <p:val>
                                            <p:strVal val="#ppt_x"/>
                                          </p:val>
                                        </p:tav>
                                        <p:tav tm="100000">
                                          <p:val>
                                            <p:strVal val="#ppt_x"/>
                                          </p:val>
                                        </p:tav>
                                      </p:tavLst>
                                    </p:anim>
                                    <p:anim calcmode="lin" valueType="num">
                                      <p:cBhvr>
                                        <p:cTn id="27"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77</a:t>
            </a:fld>
            <a:endParaRPr lang="en-US"/>
          </a:p>
        </p:txBody>
      </p:sp>
      <p:pic>
        <p:nvPicPr>
          <p:cNvPr id="2050" name="Picture 2" descr="http://www.isaca.org/SiteCollectionImages/Isaca-Security-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0099"/>
            <a:ext cx="7543800" cy="58293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00" y="808672"/>
            <a:ext cx="1524000" cy="1477328"/>
          </a:xfrm>
          <a:prstGeom prst="rect">
            <a:avLst/>
          </a:prstGeom>
        </p:spPr>
        <p:txBody>
          <a:bodyPr wrap="square">
            <a:spAutoFit/>
          </a:bodyPr>
          <a:lstStyle/>
          <a:p>
            <a:r>
              <a:rPr lang="en-US" dirty="0" smtClean="0">
                <a:solidFill>
                  <a:srgbClr val="FF0000"/>
                </a:solidFill>
              </a:rPr>
              <a:t> I</a:t>
            </a:r>
            <a:r>
              <a:rPr lang="en-US" dirty="0" smtClean="0"/>
              <a:t>nformation </a:t>
            </a:r>
            <a:r>
              <a:rPr lang="en-US" dirty="0">
                <a:solidFill>
                  <a:srgbClr val="FF0000"/>
                </a:solidFill>
              </a:rPr>
              <a:t>S</a:t>
            </a:r>
            <a:r>
              <a:rPr lang="en-US" dirty="0"/>
              <a:t>ystems </a:t>
            </a:r>
            <a:r>
              <a:rPr lang="en-US" dirty="0">
                <a:solidFill>
                  <a:srgbClr val="FF0000"/>
                </a:solidFill>
              </a:rPr>
              <a:t>A</a:t>
            </a:r>
            <a:r>
              <a:rPr lang="en-US" dirty="0"/>
              <a:t>udit and </a:t>
            </a:r>
            <a:r>
              <a:rPr lang="en-US" dirty="0">
                <a:solidFill>
                  <a:srgbClr val="FF0000"/>
                </a:solidFill>
              </a:rPr>
              <a:t>C</a:t>
            </a:r>
            <a:r>
              <a:rPr lang="en-US" dirty="0"/>
              <a:t>ontrol </a:t>
            </a:r>
            <a:r>
              <a:rPr lang="en-US" dirty="0">
                <a:solidFill>
                  <a:srgbClr val="FF0000"/>
                </a:solidFill>
              </a:rPr>
              <a:t>A</a:t>
            </a:r>
            <a:r>
              <a:rPr lang="en-US" dirty="0"/>
              <a:t>ssociation</a:t>
            </a:r>
          </a:p>
        </p:txBody>
      </p:sp>
      <p:sp>
        <p:nvSpPr>
          <p:cNvPr id="6" name="TextBox 5"/>
          <p:cNvSpPr txBox="1"/>
          <p:nvPr/>
        </p:nvSpPr>
        <p:spPr>
          <a:xfrm>
            <a:off x="7620000" y="3034937"/>
            <a:ext cx="1524000" cy="1477328"/>
          </a:xfrm>
          <a:prstGeom prst="rect">
            <a:avLst/>
          </a:prstGeom>
          <a:noFill/>
        </p:spPr>
        <p:txBody>
          <a:bodyPr wrap="square" rtlCol="0">
            <a:spAutoFit/>
          </a:bodyPr>
          <a:lstStyle/>
          <a:p>
            <a:r>
              <a:rPr lang="en-US" dirty="0" smtClean="0"/>
              <a:t>Professional </a:t>
            </a:r>
            <a:r>
              <a:rPr lang="en-US" dirty="0"/>
              <a:t>association focused on IT Governance</a:t>
            </a:r>
          </a:p>
        </p:txBody>
      </p:sp>
    </p:spTree>
    <p:extLst>
      <p:ext uri="{BB962C8B-B14F-4D97-AF65-F5344CB8AC3E}">
        <p14:creationId xmlns:p14="http://schemas.microsoft.com/office/powerpoint/2010/main" val="8469190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2A80929-1018-4258-A3C3-94BE896C14A1}" type="slidenum">
              <a:rPr lang="en-US" smtClean="0"/>
              <a:pPr>
                <a:defRPr/>
              </a:pPr>
              <a:t>78</a:t>
            </a:fld>
            <a:endParaRPr lang="en-US"/>
          </a:p>
        </p:txBody>
      </p:sp>
      <p:pic>
        <p:nvPicPr>
          <p:cNvPr id="3074" name="Picture 2" descr="http://www.isaca.org/COBIT/PublishingImages/COBIT-5-Protecting-Data-Infograph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64944"/>
            <a:ext cx="4559678" cy="67930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3999" y="2057400"/>
            <a:ext cx="3148150" cy="1169551"/>
          </a:xfrm>
          <a:prstGeom prst="rect">
            <a:avLst/>
          </a:prstGeom>
        </p:spPr>
        <p:txBody>
          <a:bodyPr wrap="square">
            <a:spAutoFit/>
          </a:bodyPr>
          <a:lstStyle/>
          <a:p>
            <a:r>
              <a:rPr lang="en-US" sz="1200" dirty="0" smtClean="0">
                <a:solidFill>
                  <a:prstClr val="black"/>
                </a:solidFill>
              </a:rPr>
              <a:t>You can download COBIT 5 framework here: (it will cost you!)</a:t>
            </a:r>
          </a:p>
          <a:p>
            <a:endParaRPr lang="en-US" sz="1200" dirty="0">
              <a:solidFill>
                <a:prstClr val="black"/>
              </a:solidFill>
            </a:endParaRPr>
          </a:p>
          <a:p>
            <a:r>
              <a:rPr lang="en-US" sz="1200" dirty="0" smtClean="0">
                <a:solidFill>
                  <a:prstClr val="black"/>
                </a:solidFill>
                <a:hlinkClick r:id="rId3"/>
              </a:rPr>
              <a:t>http</a:t>
            </a:r>
            <a:r>
              <a:rPr lang="en-US" sz="1200" dirty="0">
                <a:solidFill>
                  <a:prstClr val="black"/>
                </a:solidFill>
                <a:hlinkClick r:id="rId3"/>
              </a:rPr>
              <a:t>://</a:t>
            </a:r>
            <a:r>
              <a:rPr lang="en-US" sz="1200" dirty="0" smtClean="0">
                <a:solidFill>
                  <a:prstClr val="black"/>
                </a:solidFill>
                <a:hlinkClick r:id="rId3"/>
              </a:rPr>
              <a:t>www.isaca.org/COBIT5INFO-SEC</a:t>
            </a:r>
            <a:endParaRPr lang="en-US" sz="1200" dirty="0" smtClean="0">
              <a:solidFill>
                <a:prstClr val="black"/>
              </a:solidFill>
            </a:endParaRPr>
          </a:p>
          <a:p>
            <a:endParaRPr lang="en-US" sz="1100" dirty="0" smtClean="0">
              <a:solidFill>
                <a:prstClr val="black"/>
              </a:solidFill>
            </a:endParaRPr>
          </a:p>
          <a:p>
            <a:endParaRPr lang="en-US" sz="1100" dirty="0" smtClean="0">
              <a:solidFill>
                <a:prstClr val="black"/>
              </a:solidFill>
            </a:endParaRPr>
          </a:p>
        </p:txBody>
      </p:sp>
      <p:sp>
        <p:nvSpPr>
          <p:cNvPr id="2" name="TextBox 1"/>
          <p:cNvSpPr txBox="1"/>
          <p:nvPr/>
        </p:nvSpPr>
        <p:spPr>
          <a:xfrm>
            <a:off x="5867400" y="1143000"/>
            <a:ext cx="2895600" cy="646331"/>
          </a:xfrm>
          <a:prstGeom prst="rect">
            <a:avLst/>
          </a:prstGeom>
          <a:noFill/>
        </p:spPr>
        <p:txBody>
          <a:bodyPr wrap="square" rtlCol="0">
            <a:spAutoFit/>
          </a:bodyPr>
          <a:lstStyle/>
          <a:p>
            <a:pPr algn="ctr"/>
            <a:r>
              <a:rPr lang="en-US" dirty="0" smtClean="0">
                <a:solidFill>
                  <a:prstClr val="black"/>
                </a:solidFill>
              </a:rPr>
              <a:t>COBIT 5 is an ISACA framework</a:t>
            </a:r>
            <a:endParaRPr lang="en-US" dirty="0">
              <a:solidFill>
                <a:prstClr val="black"/>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99" y="3851196"/>
            <a:ext cx="4214951" cy="2778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00600" y="3440668"/>
            <a:ext cx="4224233" cy="369332"/>
          </a:xfrm>
          <a:prstGeom prst="rect">
            <a:avLst/>
          </a:prstGeom>
          <a:noFill/>
        </p:spPr>
        <p:txBody>
          <a:bodyPr wrap="none" rtlCol="0">
            <a:spAutoFit/>
          </a:bodyPr>
          <a:lstStyle/>
          <a:p>
            <a:r>
              <a:rPr lang="en-US" dirty="0">
                <a:solidFill>
                  <a:prstClr val="black"/>
                </a:solidFill>
              </a:rPr>
              <a:t>It defines the </a:t>
            </a:r>
            <a:r>
              <a:rPr lang="en-US" dirty="0" smtClean="0">
                <a:solidFill>
                  <a:prstClr val="black"/>
                </a:solidFill>
              </a:rPr>
              <a:t>Security Policy framework</a:t>
            </a:r>
            <a:endParaRPr lang="en-US" dirty="0">
              <a:solidFill>
                <a:prstClr val="black"/>
              </a:solidFill>
            </a:endParaRPr>
          </a:p>
        </p:txBody>
      </p:sp>
    </p:spTree>
    <p:extLst>
      <p:ext uri="{BB962C8B-B14F-4D97-AF65-F5344CB8AC3E}">
        <p14:creationId xmlns:p14="http://schemas.microsoft.com/office/powerpoint/2010/main" val="391183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lstStyle/>
          <a:p>
            <a:r>
              <a:rPr lang="en-US" dirty="0" smtClean="0">
                <a:solidFill>
                  <a:srgbClr val="FF0000"/>
                </a:solidFill>
              </a:rPr>
              <a:t>8</a:t>
            </a:r>
            <a:r>
              <a:rPr lang="en-US" dirty="0" smtClean="0"/>
              <a:t> Key Decision Areas</a:t>
            </a:r>
            <a:endParaRPr lang="en-US" dirty="0"/>
          </a:p>
        </p:txBody>
      </p:sp>
      <p:sp>
        <p:nvSpPr>
          <p:cNvPr id="3" name="Content Placeholder 2"/>
          <p:cNvSpPr>
            <a:spLocks noGrp="1"/>
          </p:cNvSpPr>
          <p:nvPr>
            <p:ph idx="1"/>
          </p:nvPr>
        </p:nvSpPr>
        <p:spPr>
          <a:xfrm>
            <a:off x="457200" y="1371600"/>
            <a:ext cx="8229600" cy="5181600"/>
          </a:xfrm>
        </p:spPr>
        <p:txBody>
          <a:bodyPr/>
          <a:lstStyle/>
          <a:p>
            <a:pPr marL="623887" indent="-514350">
              <a:buClr>
                <a:srgbClr val="FF0000"/>
              </a:buClr>
              <a:buFont typeface="+mj-lt"/>
              <a:buAutoNum type="arabicPeriod"/>
            </a:pPr>
            <a:r>
              <a:rPr lang="en-US" dirty="0" smtClean="0"/>
              <a:t>Governance Principles and decision-making hierarchy</a:t>
            </a:r>
          </a:p>
          <a:p>
            <a:pPr marL="623887" indent="-514350">
              <a:buClr>
                <a:srgbClr val="FF0000"/>
              </a:buClr>
              <a:buFont typeface="+mj-lt"/>
              <a:buAutoNum type="arabicPeriod"/>
            </a:pPr>
            <a:r>
              <a:rPr lang="en-US" dirty="0" smtClean="0"/>
              <a:t>Information Strategy</a:t>
            </a:r>
          </a:p>
          <a:p>
            <a:pPr marL="623887" indent="-514350">
              <a:buClr>
                <a:srgbClr val="FF0000"/>
              </a:buClr>
              <a:buFont typeface="+mj-lt"/>
              <a:buAutoNum type="arabicPeriod"/>
            </a:pPr>
            <a:r>
              <a:rPr lang="en-US" dirty="0" smtClean="0"/>
              <a:t>Risk Management</a:t>
            </a:r>
          </a:p>
          <a:p>
            <a:pPr marL="623887" indent="-514350">
              <a:buClr>
                <a:srgbClr val="FF0000"/>
              </a:buClr>
              <a:buFont typeface="+mj-lt"/>
              <a:buAutoNum type="arabicPeriod"/>
            </a:pPr>
            <a:r>
              <a:rPr lang="en-US" dirty="0" smtClean="0"/>
              <a:t>Software applications</a:t>
            </a:r>
          </a:p>
          <a:p>
            <a:pPr marL="623887" indent="-514350">
              <a:buClr>
                <a:srgbClr val="FF0000"/>
              </a:buClr>
              <a:buFont typeface="+mj-lt"/>
              <a:buAutoNum type="arabicPeriod"/>
            </a:pPr>
            <a:r>
              <a:rPr lang="en-US" dirty="0" smtClean="0"/>
              <a:t>ICT Architecture</a:t>
            </a:r>
          </a:p>
          <a:p>
            <a:pPr marL="623887" indent="-514350">
              <a:buClr>
                <a:srgbClr val="FF0000"/>
              </a:buClr>
              <a:buFont typeface="+mj-lt"/>
              <a:buAutoNum type="arabicPeriod"/>
            </a:pPr>
            <a:r>
              <a:rPr lang="en-US" dirty="0" smtClean="0"/>
              <a:t>ICT Infrastructure/technology</a:t>
            </a:r>
          </a:p>
          <a:p>
            <a:pPr marL="623887" indent="-514350">
              <a:buClr>
                <a:srgbClr val="FF0000"/>
              </a:buClr>
              <a:buFont typeface="+mj-lt"/>
              <a:buAutoNum type="arabicPeriod"/>
            </a:pPr>
            <a:r>
              <a:rPr lang="en-US" dirty="0" smtClean="0"/>
              <a:t>Investment and Project Governance</a:t>
            </a:r>
          </a:p>
          <a:p>
            <a:pPr marL="623887" indent="-514350">
              <a:buClr>
                <a:srgbClr val="FF0000"/>
              </a:buClr>
              <a:buFont typeface="+mj-lt"/>
              <a:buAutoNum type="arabicPeriod"/>
            </a:pPr>
            <a:r>
              <a:rPr lang="en-US" dirty="0" smtClean="0"/>
              <a:t>Information Compliance and Security</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79</a:t>
            </a:fld>
            <a:endParaRPr lang="en-US"/>
          </a:p>
        </p:txBody>
      </p:sp>
    </p:spTree>
    <p:extLst>
      <p:ext uri="{BB962C8B-B14F-4D97-AF65-F5344CB8AC3E}">
        <p14:creationId xmlns:p14="http://schemas.microsoft.com/office/powerpoint/2010/main" val="90778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Memo 4 – VDI </a:t>
            </a:r>
            <a:endParaRPr lang="en-US" dirty="0"/>
          </a:p>
        </p:txBody>
      </p:sp>
      <p:sp>
        <p:nvSpPr>
          <p:cNvPr id="3" name="Content Placeholder 2"/>
          <p:cNvSpPr>
            <a:spLocks noGrp="1"/>
          </p:cNvSpPr>
          <p:nvPr>
            <p:ph idx="1"/>
          </p:nvPr>
        </p:nvSpPr>
        <p:spPr/>
        <p:txBody>
          <a:bodyPr/>
          <a:lstStyle/>
          <a:p>
            <a:r>
              <a:rPr lang="en-US" dirty="0" smtClean="0"/>
              <a:t>What did you learn about VDI?</a:t>
            </a:r>
          </a:p>
          <a:p>
            <a:r>
              <a:rPr lang="en-US" dirty="0" smtClean="0"/>
              <a:t>What are the issues being discussed about it?</a:t>
            </a:r>
          </a:p>
          <a:p>
            <a:r>
              <a:rPr lang="en-US" dirty="0" smtClean="0"/>
              <a:t>What part of TRU do you think could benefit from a VDI implementation?</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a:t>
            </a:fld>
            <a:endParaRPr lang="en-US"/>
          </a:p>
        </p:txBody>
      </p:sp>
    </p:spTree>
    <p:extLst>
      <p:ext uri="{BB962C8B-B14F-4D97-AF65-F5344CB8AC3E}">
        <p14:creationId xmlns:p14="http://schemas.microsoft.com/office/powerpoint/2010/main" val="29571301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1. </a:t>
            </a:r>
            <a:r>
              <a:rPr lang="en-US" dirty="0" smtClean="0"/>
              <a:t>Governance Principles/Decision-Making</a:t>
            </a:r>
            <a:endParaRPr lang="en-US" dirty="0"/>
          </a:p>
        </p:txBody>
      </p:sp>
      <p:sp>
        <p:nvSpPr>
          <p:cNvPr id="3" name="Content Placeholder 2"/>
          <p:cNvSpPr>
            <a:spLocks noGrp="1"/>
          </p:cNvSpPr>
          <p:nvPr>
            <p:ph idx="1"/>
          </p:nvPr>
        </p:nvSpPr>
        <p:spPr/>
        <p:txBody>
          <a:bodyPr/>
          <a:lstStyle/>
          <a:p>
            <a:r>
              <a:rPr lang="en-US" dirty="0" smtClean="0"/>
              <a:t>There </a:t>
            </a:r>
            <a:r>
              <a:rPr lang="en-US" dirty="0"/>
              <a:t>are two types of principle in this context:</a:t>
            </a:r>
          </a:p>
          <a:p>
            <a:pPr lvl="1"/>
            <a:r>
              <a:rPr lang="en-US" dirty="0"/>
              <a:t>governance </a:t>
            </a:r>
            <a:r>
              <a:rPr lang="en-US" dirty="0" smtClean="0"/>
              <a:t>principles</a:t>
            </a:r>
          </a:p>
          <a:p>
            <a:pPr lvl="2"/>
            <a:r>
              <a:rPr lang="en-US" dirty="0" smtClean="0"/>
              <a:t>How</a:t>
            </a:r>
            <a:r>
              <a:rPr lang="en-US" dirty="0"/>
              <a:t> IT is to be managed in the </a:t>
            </a:r>
            <a:r>
              <a:rPr lang="en-US" dirty="0" smtClean="0"/>
              <a:t>enterprise</a:t>
            </a:r>
          </a:p>
          <a:p>
            <a:pPr lvl="1"/>
            <a:r>
              <a:rPr lang="en-US" dirty="0" smtClean="0"/>
              <a:t>implementation principles</a:t>
            </a:r>
          </a:p>
          <a:p>
            <a:pPr lvl="2"/>
            <a:r>
              <a:rPr lang="en-US" dirty="0" smtClean="0"/>
              <a:t>How</a:t>
            </a:r>
            <a:r>
              <a:rPr lang="en-US" dirty="0"/>
              <a:t> IT is to be used to achieve the business strategy.</a:t>
            </a:r>
          </a:p>
          <a:p>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80</a:t>
            </a:fld>
            <a:endParaRPr lang="en-US"/>
          </a:p>
        </p:txBody>
      </p:sp>
    </p:spTree>
    <p:extLst>
      <p:ext uri="{BB962C8B-B14F-4D97-AF65-F5344CB8AC3E}">
        <p14:creationId xmlns:p14="http://schemas.microsoft.com/office/powerpoint/2010/main" val="206741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custDataLst>
              <p:tags r:id="rId1"/>
            </p:custDataLst>
          </p:nvPr>
        </p:nvSpPr>
        <p:spPr/>
        <p:txBody>
          <a:bodyPr/>
          <a:lstStyle/>
          <a:p>
            <a:r>
              <a:rPr lang="en-US" dirty="0" smtClean="0">
                <a:solidFill>
                  <a:srgbClr val="FF0000"/>
                </a:solidFill>
              </a:rPr>
              <a:t>1.</a:t>
            </a:r>
            <a:r>
              <a:rPr lang="en-US" dirty="0" smtClean="0"/>
              <a:t> Decisions</a:t>
            </a:r>
          </a:p>
        </p:txBody>
      </p:sp>
      <p:sp>
        <p:nvSpPr>
          <p:cNvPr id="6147" name="Rectangle 3"/>
          <p:cNvSpPr>
            <a:spLocks noGrp="1" noChangeArrowheads="1"/>
          </p:cNvSpPr>
          <p:nvPr>
            <p:ph type="body" idx="1"/>
            <p:custDataLst>
              <p:tags r:id="rId2"/>
            </p:custDataLst>
          </p:nvPr>
        </p:nvSpPr>
        <p:spPr>
          <a:xfrm>
            <a:off x="457200" y="2057400"/>
            <a:ext cx="8229600" cy="4516438"/>
          </a:xfrm>
        </p:spPr>
        <p:txBody>
          <a:bodyPr/>
          <a:lstStyle/>
          <a:p>
            <a:pPr marL="609600" indent="-609600">
              <a:lnSpc>
                <a:spcPct val="90000"/>
              </a:lnSpc>
              <a:buFont typeface="Wingdings" pitchFamily="2" charset="2"/>
              <a:buNone/>
            </a:pPr>
            <a:r>
              <a:rPr lang="en-US" dirty="0" smtClean="0"/>
              <a:t>Three governance questions...</a:t>
            </a:r>
          </a:p>
          <a:p>
            <a:pPr marL="990600" lvl="1" indent="-533400">
              <a:lnSpc>
                <a:spcPct val="90000"/>
              </a:lnSpc>
              <a:buFont typeface="Wingdings" pitchFamily="2" charset="2"/>
              <a:buAutoNum type="arabicPeriod"/>
            </a:pPr>
            <a:r>
              <a:rPr lang="en-US" dirty="0" smtClean="0"/>
              <a:t>What decisions must be made?</a:t>
            </a:r>
          </a:p>
          <a:p>
            <a:pPr marL="990600" lvl="1" indent="-533400">
              <a:lnSpc>
                <a:spcPct val="90000"/>
              </a:lnSpc>
              <a:buFont typeface="Wingdings" pitchFamily="2" charset="2"/>
              <a:buAutoNum type="arabicPeriod"/>
            </a:pPr>
            <a:r>
              <a:rPr lang="en-US" dirty="0" smtClean="0"/>
              <a:t>Who should make these decisions?</a:t>
            </a:r>
          </a:p>
          <a:p>
            <a:pPr marL="1752600" lvl="3" indent="-381000">
              <a:lnSpc>
                <a:spcPct val="90000"/>
              </a:lnSpc>
              <a:buFont typeface="Wingdings" pitchFamily="2" charset="2"/>
              <a:buChar char="n"/>
            </a:pPr>
            <a:r>
              <a:rPr lang="en-US" dirty="0" smtClean="0"/>
              <a:t>  Input rights</a:t>
            </a:r>
          </a:p>
          <a:p>
            <a:pPr marL="1752600" lvl="3" indent="-381000">
              <a:lnSpc>
                <a:spcPct val="90000"/>
              </a:lnSpc>
              <a:buFont typeface="Wingdings" pitchFamily="2" charset="2"/>
              <a:buChar char="n"/>
            </a:pPr>
            <a:r>
              <a:rPr lang="en-US" dirty="0" smtClean="0"/>
              <a:t>  Decision rights</a:t>
            </a:r>
          </a:p>
          <a:p>
            <a:pPr marL="990600" lvl="1" indent="-533400">
              <a:lnSpc>
                <a:spcPct val="90000"/>
              </a:lnSpc>
              <a:buFont typeface="Wingdings" pitchFamily="2" charset="2"/>
              <a:buAutoNum type="arabicPeriod"/>
            </a:pPr>
            <a:r>
              <a:rPr lang="en-US" dirty="0" smtClean="0"/>
              <a:t>How will we make and monitor these decisions?</a:t>
            </a:r>
          </a:p>
          <a:p>
            <a:pPr marL="990600" lvl="1" indent="-533400">
              <a:lnSpc>
                <a:spcPct val="90000"/>
              </a:lnSpc>
              <a:buFont typeface="Wingdings" pitchFamily="2" charset="2"/>
              <a:buNone/>
            </a:pPr>
            <a:endParaRPr lang="en-US" dirty="0" smtClean="0"/>
          </a:p>
          <a:p>
            <a:pPr marL="990600" lvl="1" indent="-533400">
              <a:lnSpc>
                <a:spcPct val="90000"/>
              </a:lnSpc>
              <a:buFont typeface="Wingdings" pitchFamily="2" charset="2"/>
              <a:buNone/>
            </a:pPr>
            <a:r>
              <a:rPr lang="en-US" dirty="0" smtClean="0"/>
              <a:t>5 types of Decisions….6 Archetypes…</a:t>
            </a:r>
          </a:p>
        </p:txBody>
      </p:sp>
      <p:sp>
        <p:nvSpPr>
          <p:cNvPr id="6148" name="Text Box 4"/>
          <p:cNvSpPr txBox="1">
            <a:spLocks noChangeArrowheads="1"/>
          </p:cNvSpPr>
          <p:nvPr>
            <p:custDataLst>
              <p:tags r:id="rId3"/>
            </p:custDataLst>
          </p:nvPr>
        </p:nvSpPr>
        <p:spPr bwMode="auto">
          <a:xfrm>
            <a:off x="3657600" y="6172200"/>
            <a:ext cx="3435350" cy="274638"/>
          </a:xfrm>
          <a:prstGeom prst="rect">
            <a:avLst/>
          </a:prstGeom>
          <a:noFill/>
          <a:ln w="12700" algn="ctr">
            <a:noFill/>
            <a:miter lim="800000"/>
            <a:headEnd/>
            <a:tailEnd/>
          </a:ln>
        </p:spPr>
        <p:txBody>
          <a:bodyPr wrap="none">
            <a:spAutoFit/>
          </a:bodyPr>
          <a:lstStyle/>
          <a:p>
            <a:r>
              <a:rPr lang="en-US" sz="1200" u="none">
                <a:latin typeface="Trade Gothic LT Std" pitchFamily="50" charset="0"/>
              </a:rPr>
              <a:t>Weill &amp; Ross, (2004) </a:t>
            </a:r>
            <a:r>
              <a:rPr lang="en-US" sz="1200" i="1" u="none">
                <a:latin typeface="Trade Gothic LT Std" pitchFamily="50" charset="0"/>
              </a:rPr>
              <a:t>IT Governance,</a:t>
            </a:r>
            <a:r>
              <a:rPr lang="en-US" sz="1200" u="none">
                <a:latin typeface="Trade Gothic LT Std" pitchFamily="50" charset="0"/>
              </a:rPr>
              <a:t> HBS Press.</a:t>
            </a:r>
          </a:p>
        </p:txBody>
      </p:sp>
      <p:sp>
        <p:nvSpPr>
          <p:cNvPr id="6" name="Slide Number Placeholder 5"/>
          <p:cNvSpPr>
            <a:spLocks noGrp="1"/>
          </p:cNvSpPr>
          <p:nvPr>
            <p:ph type="sldNum" sz="quarter" idx="12"/>
          </p:nvPr>
        </p:nvSpPr>
        <p:spPr/>
        <p:txBody>
          <a:bodyPr/>
          <a:lstStyle/>
          <a:p>
            <a:pPr>
              <a:defRPr/>
            </a:pPr>
            <a:fld id="{B4E01D19-9C37-451C-BFB8-200F4D0F34A0}" type="slidenum">
              <a:rPr lang="en-US" smtClean="0"/>
              <a:pPr>
                <a:defRPr/>
              </a:pPr>
              <a:t>81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fade">
                                      <p:cBhvr>
                                        <p:cTn id="27" dur="500"/>
                                        <p:tgtEl>
                                          <p:spTgt spid="61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fade">
                                      <p:cBhvr>
                                        <p:cTn id="32" dur="500"/>
                                        <p:tgtEl>
                                          <p:spTgt spid="61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47">
                                            <p:txEl>
                                              <p:pRg st="7" end="7"/>
                                            </p:txEl>
                                          </p:spTgt>
                                        </p:tgtEl>
                                        <p:attrNameLst>
                                          <p:attrName>style.visibility</p:attrName>
                                        </p:attrNameLst>
                                      </p:cBhvr>
                                      <p:to>
                                        <p:strVal val="visible"/>
                                      </p:to>
                                    </p:set>
                                    <p:animEffect transition="in" filter="fade">
                                      <p:cBhvr>
                                        <p:cTn id="37"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6400" y="368300"/>
            <a:ext cx="8204200" cy="838200"/>
          </a:xfrm>
        </p:spPr>
        <p:txBody>
          <a:bodyPr/>
          <a:lstStyle/>
          <a:p>
            <a:r>
              <a:rPr lang="en-US" sz="3600" dirty="0" smtClean="0"/>
              <a:t>What decisions must be made?</a:t>
            </a:r>
          </a:p>
        </p:txBody>
      </p:sp>
      <p:grpSp>
        <p:nvGrpSpPr>
          <p:cNvPr id="2" name="Group 12"/>
          <p:cNvGrpSpPr>
            <a:grpSpLocks/>
          </p:cNvGrpSpPr>
          <p:nvPr/>
        </p:nvGrpSpPr>
        <p:grpSpPr bwMode="auto">
          <a:xfrm>
            <a:off x="609600" y="1295400"/>
            <a:ext cx="8001000" cy="4876800"/>
            <a:chOff x="384" y="912"/>
            <a:chExt cx="5040" cy="3072"/>
          </a:xfrm>
        </p:grpSpPr>
        <p:sp>
          <p:nvSpPr>
            <p:cNvPr id="7172" name="Rectangle 4"/>
            <p:cNvSpPr>
              <a:spLocks noChangeArrowheads="1"/>
            </p:cNvSpPr>
            <p:nvPr/>
          </p:nvSpPr>
          <p:spPr bwMode="auto">
            <a:xfrm>
              <a:off x="384" y="912"/>
              <a:ext cx="5040" cy="3072"/>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a:endParaRPr lang="en-US" sz="2400"/>
            </a:p>
          </p:txBody>
        </p:sp>
        <p:sp>
          <p:nvSpPr>
            <p:cNvPr id="7173" name="Text Box 6"/>
            <p:cNvSpPr txBox="1">
              <a:spLocks noChangeArrowheads="1"/>
            </p:cNvSpPr>
            <p:nvPr/>
          </p:nvSpPr>
          <p:spPr bwMode="auto">
            <a:xfrm>
              <a:off x="384" y="912"/>
              <a:ext cx="5040" cy="450"/>
            </a:xfrm>
            <a:prstGeom prst="rect">
              <a:avLst/>
            </a:prstGeom>
            <a:noFill/>
            <a:ln w="12700" cap="sq">
              <a:solidFill>
                <a:schemeClr val="tx1"/>
              </a:solidFill>
              <a:miter lim="800000"/>
              <a:headEnd type="none" w="sm" len="sm"/>
              <a:tailEnd type="none" w="sm" len="sm"/>
            </a:ln>
          </p:spPr>
          <p:txBody>
            <a:bodyPr>
              <a:spAutoFit/>
            </a:bodyPr>
            <a:lstStyle/>
            <a:p>
              <a:pPr algn="ctr"/>
              <a:r>
                <a:rPr lang="en-US" sz="2000" b="1" u="none"/>
                <a:t>IT Principles Decisions</a:t>
              </a:r>
            </a:p>
            <a:p>
              <a:pPr algn="ctr"/>
              <a:r>
                <a:rPr lang="en-US" sz="2000" u="none"/>
                <a:t>High-level statements about how IT is used in the business</a:t>
              </a:r>
            </a:p>
          </p:txBody>
        </p:sp>
        <p:sp>
          <p:nvSpPr>
            <p:cNvPr id="7174" name="Text Box 7"/>
            <p:cNvSpPr txBox="1">
              <a:spLocks noChangeArrowheads="1"/>
            </p:cNvSpPr>
            <p:nvPr/>
          </p:nvSpPr>
          <p:spPr bwMode="auto">
            <a:xfrm>
              <a:off x="384" y="1344"/>
              <a:ext cx="1728" cy="2640"/>
            </a:xfrm>
            <a:prstGeom prst="rect">
              <a:avLst/>
            </a:prstGeom>
            <a:noFill/>
            <a:ln w="12700" cap="sq">
              <a:solidFill>
                <a:schemeClr val="tx1"/>
              </a:solidFill>
              <a:miter lim="800000"/>
              <a:headEnd type="none" w="sm" len="sm"/>
              <a:tailEnd type="none" w="sm" len="sm"/>
            </a:ln>
          </p:spPr>
          <p:txBody>
            <a:bodyPr/>
            <a:lstStyle/>
            <a:p>
              <a:pPr algn="ctr"/>
              <a:r>
                <a:rPr lang="en-US" sz="2000" b="1" u="none"/>
                <a:t>IT Architecture Decisions</a:t>
              </a:r>
            </a:p>
            <a:p>
              <a:endParaRPr lang="en-US" sz="2400" b="1" u="none"/>
            </a:p>
            <a:p>
              <a:r>
                <a:rPr lang="en-US" sz="1600" u="none"/>
                <a:t>Organizing logic for data, </a:t>
              </a:r>
            </a:p>
            <a:p>
              <a:r>
                <a:rPr lang="en-US" sz="1600" u="none"/>
                <a:t>Applications, and infrastructure</a:t>
              </a:r>
            </a:p>
            <a:p>
              <a:r>
                <a:rPr lang="en-US" sz="1600" u="none"/>
                <a:t>captured in a set of policies,</a:t>
              </a:r>
            </a:p>
            <a:p>
              <a:r>
                <a:rPr lang="en-US" sz="1600" u="none"/>
                <a:t>relationships and technical </a:t>
              </a:r>
            </a:p>
            <a:p>
              <a:r>
                <a:rPr lang="en-US" sz="1600" u="none"/>
                <a:t>choices to achieve desired </a:t>
              </a:r>
            </a:p>
            <a:p>
              <a:r>
                <a:rPr lang="en-US" sz="1600" u="none"/>
                <a:t>business and technical </a:t>
              </a:r>
            </a:p>
            <a:p>
              <a:r>
                <a:rPr lang="en-US" sz="1600" u="none"/>
                <a:t>standardization and integration</a:t>
              </a:r>
              <a:r>
                <a:rPr lang="en-US" u="none"/>
                <a:t>.</a:t>
              </a:r>
            </a:p>
          </p:txBody>
        </p:sp>
        <p:sp>
          <p:nvSpPr>
            <p:cNvPr id="7175" name="Text Box 8"/>
            <p:cNvSpPr txBox="1">
              <a:spLocks noChangeArrowheads="1"/>
            </p:cNvSpPr>
            <p:nvPr/>
          </p:nvSpPr>
          <p:spPr bwMode="auto">
            <a:xfrm>
              <a:off x="2112" y="1344"/>
              <a:ext cx="1584" cy="1440"/>
            </a:xfrm>
            <a:prstGeom prst="rect">
              <a:avLst/>
            </a:prstGeom>
            <a:noFill/>
            <a:ln w="12700" cap="sq">
              <a:solidFill>
                <a:schemeClr val="tx1"/>
              </a:solidFill>
              <a:miter lim="800000"/>
              <a:headEnd type="none" w="sm" len="sm"/>
              <a:tailEnd type="none" w="sm" len="sm"/>
            </a:ln>
          </p:spPr>
          <p:txBody>
            <a:bodyPr/>
            <a:lstStyle/>
            <a:p>
              <a:pPr algn="ctr"/>
              <a:r>
                <a:rPr lang="en-US" sz="2000" b="1" u="none"/>
                <a:t>IT Infrastructure</a:t>
              </a:r>
            </a:p>
            <a:p>
              <a:pPr algn="ctr"/>
              <a:r>
                <a:rPr lang="en-US" sz="2000" b="1" u="none"/>
                <a:t>Decisions</a:t>
              </a:r>
            </a:p>
            <a:p>
              <a:endParaRPr lang="en-US" sz="1400" u="none"/>
            </a:p>
            <a:p>
              <a:r>
                <a:rPr lang="en-US" sz="1400" u="none"/>
                <a:t>Centrally coordinated, shared IT</a:t>
              </a:r>
            </a:p>
            <a:p>
              <a:r>
                <a:rPr lang="en-US" sz="1400" u="none"/>
                <a:t>services that provide the foundation</a:t>
              </a:r>
            </a:p>
            <a:p>
              <a:r>
                <a:rPr lang="en-US" sz="1400" u="none"/>
                <a:t>for the enterprise IT capability.</a:t>
              </a:r>
            </a:p>
          </p:txBody>
        </p:sp>
        <p:sp>
          <p:nvSpPr>
            <p:cNvPr id="7176" name="Text Box 9"/>
            <p:cNvSpPr txBox="1">
              <a:spLocks noChangeArrowheads="1"/>
            </p:cNvSpPr>
            <p:nvPr/>
          </p:nvSpPr>
          <p:spPr bwMode="auto">
            <a:xfrm>
              <a:off x="2112" y="2784"/>
              <a:ext cx="1584" cy="1200"/>
            </a:xfrm>
            <a:prstGeom prst="rect">
              <a:avLst/>
            </a:prstGeom>
            <a:noFill/>
            <a:ln w="12700" cap="sq">
              <a:solidFill>
                <a:schemeClr val="tx1"/>
              </a:solidFill>
              <a:miter lim="800000"/>
              <a:headEnd type="none" w="sm" len="sm"/>
              <a:tailEnd type="none" w="sm" len="sm"/>
            </a:ln>
          </p:spPr>
          <p:txBody>
            <a:bodyPr/>
            <a:lstStyle/>
            <a:p>
              <a:r>
                <a:rPr lang="en-US" sz="2000" b="1" u="none"/>
                <a:t>Business application needs</a:t>
              </a:r>
            </a:p>
            <a:p>
              <a:endParaRPr lang="en-US" sz="1600" b="1" u="none"/>
            </a:p>
            <a:p>
              <a:r>
                <a:rPr lang="en-US" sz="1400" u="none"/>
                <a:t>Specifying the business need</a:t>
              </a:r>
            </a:p>
            <a:p>
              <a:r>
                <a:rPr lang="en-US" sz="1400" u="none"/>
                <a:t>for purchased or internally developed</a:t>
              </a:r>
            </a:p>
            <a:p>
              <a:r>
                <a:rPr lang="en-US" sz="1400" u="none"/>
                <a:t>IT applications</a:t>
              </a:r>
              <a:r>
                <a:rPr lang="en-US" sz="1600" u="none"/>
                <a:t>.</a:t>
              </a:r>
            </a:p>
          </p:txBody>
        </p:sp>
        <p:sp>
          <p:nvSpPr>
            <p:cNvPr id="7177" name="Text Box 11"/>
            <p:cNvSpPr txBox="1">
              <a:spLocks noChangeArrowheads="1"/>
            </p:cNvSpPr>
            <p:nvPr/>
          </p:nvSpPr>
          <p:spPr bwMode="auto">
            <a:xfrm>
              <a:off x="3696" y="1344"/>
              <a:ext cx="1728" cy="2640"/>
            </a:xfrm>
            <a:prstGeom prst="rect">
              <a:avLst/>
            </a:prstGeom>
            <a:noFill/>
            <a:ln w="12700" cap="sq">
              <a:solidFill>
                <a:schemeClr val="tx1"/>
              </a:solidFill>
              <a:miter lim="800000"/>
              <a:headEnd type="none" w="sm" len="sm"/>
              <a:tailEnd type="none" w="sm" len="sm"/>
            </a:ln>
          </p:spPr>
          <p:txBody>
            <a:bodyPr/>
            <a:lstStyle/>
            <a:p>
              <a:pPr algn="ctr"/>
              <a:r>
                <a:rPr lang="en-US" sz="2000" b="1" u="none"/>
                <a:t>IT Investment and Prioritization Decisions</a:t>
              </a:r>
            </a:p>
            <a:p>
              <a:endParaRPr lang="en-US" sz="2400" b="1" u="none"/>
            </a:p>
            <a:p>
              <a:r>
                <a:rPr lang="en-US" sz="1600" u="none"/>
                <a:t>Decisions about how much and where to invest in IT, including project approvals and justification techniques</a:t>
              </a:r>
              <a:endParaRPr lang="en-US" u="none"/>
            </a:p>
          </p:txBody>
        </p:sp>
      </p:grpSp>
      <p:sp>
        <p:nvSpPr>
          <p:cNvPr id="11" name="Slide Number Placeholder 10"/>
          <p:cNvSpPr>
            <a:spLocks noGrp="1"/>
          </p:cNvSpPr>
          <p:nvPr>
            <p:ph type="sldNum" sz="quarter" idx="12"/>
          </p:nvPr>
        </p:nvSpPr>
        <p:spPr/>
        <p:txBody>
          <a:bodyPr/>
          <a:lstStyle/>
          <a:p>
            <a:pPr>
              <a:defRPr/>
            </a:pPr>
            <a:fld id="{952B456B-D398-43BE-8AAA-2D50F2640FEF}" type="slidenum">
              <a:rPr lang="en-US" smtClean="0"/>
              <a:pPr>
                <a:defRPr/>
              </a:pPr>
              <a:t>82</a:t>
            </a:fld>
            <a:endParaRPr lang="en-US"/>
          </a:p>
        </p:txBody>
      </p:sp>
      <p:sp>
        <p:nvSpPr>
          <p:cNvPr id="12" name="Text Box 4"/>
          <p:cNvSpPr txBox="1">
            <a:spLocks noChangeArrowheads="1"/>
          </p:cNvSpPr>
          <p:nvPr>
            <p:custDataLst>
              <p:tags r:id="rId1"/>
            </p:custDataLst>
          </p:nvPr>
        </p:nvSpPr>
        <p:spPr bwMode="auto">
          <a:xfrm>
            <a:off x="4707845" y="6572476"/>
            <a:ext cx="3498850" cy="274638"/>
          </a:xfrm>
          <a:prstGeom prst="rect">
            <a:avLst/>
          </a:prstGeom>
          <a:noFill/>
          <a:ln w="12700" algn="ctr">
            <a:noFill/>
            <a:miter lim="800000"/>
            <a:headEnd/>
            <a:tailEnd/>
          </a:ln>
        </p:spPr>
        <p:txBody>
          <a:bodyPr wrap="none">
            <a:spAutoFit/>
          </a:bodyPr>
          <a:lstStyle/>
          <a:p>
            <a:r>
              <a:rPr lang="en-US" sz="1200" u="none" dirty="0">
                <a:latin typeface="Trade Gothic LT Std" pitchFamily="50" charset="0"/>
              </a:rPr>
              <a:t>Weill &amp; Ross, (2004) </a:t>
            </a:r>
            <a:r>
              <a:rPr lang="en-US" sz="1200" i="1" u="none" dirty="0">
                <a:latin typeface="Trade Gothic LT Std" pitchFamily="50" charset="0"/>
              </a:rPr>
              <a:t>IT Governance,</a:t>
            </a:r>
            <a:r>
              <a:rPr lang="en-US" sz="1200" u="none" dirty="0">
                <a:latin typeface="Trade Gothic LT Std" pitchFamily="50" charset="0"/>
              </a:rPr>
              <a:t> HBS Press.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914400"/>
            <a:ext cx="7772400" cy="685800"/>
          </a:xfrm>
        </p:spPr>
        <p:txBody>
          <a:bodyPr/>
          <a:lstStyle/>
          <a:p>
            <a:r>
              <a:rPr lang="en-US" sz="2800" dirty="0" smtClean="0"/>
              <a:t>Questions Key to each IT Decision</a:t>
            </a:r>
          </a:p>
        </p:txBody>
      </p:sp>
      <p:sp>
        <p:nvSpPr>
          <p:cNvPr id="8195" name="Rectangle 3"/>
          <p:cNvSpPr>
            <a:spLocks noGrp="1" noChangeArrowheads="1"/>
          </p:cNvSpPr>
          <p:nvPr>
            <p:ph type="body" idx="1"/>
          </p:nvPr>
        </p:nvSpPr>
        <p:spPr>
          <a:xfrm>
            <a:off x="457200" y="2133600"/>
            <a:ext cx="8178800" cy="3924300"/>
          </a:xfrm>
        </p:spPr>
        <p:txBody>
          <a:bodyPr/>
          <a:lstStyle/>
          <a:p>
            <a:r>
              <a:rPr lang="en-US" b="1" dirty="0" smtClean="0"/>
              <a:t>IT Principles</a:t>
            </a:r>
          </a:p>
          <a:p>
            <a:pPr lvl="1"/>
            <a:r>
              <a:rPr lang="en-US" dirty="0" smtClean="0"/>
              <a:t>What is the enterprise’s operating model?</a:t>
            </a:r>
          </a:p>
          <a:p>
            <a:pPr lvl="1"/>
            <a:r>
              <a:rPr lang="en-US" dirty="0" smtClean="0"/>
              <a:t>What is the role of IT in the business?</a:t>
            </a:r>
          </a:p>
          <a:p>
            <a:pPr lvl="1"/>
            <a:r>
              <a:rPr lang="en-US" dirty="0" smtClean="0"/>
              <a:t>What are IT-desirable behaviors?</a:t>
            </a:r>
          </a:p>
          <a:p>
            <a:pPr lvl="1"/>
            <a:r>
              <a:rPr lang="en-US" dirty="0" smtClean="0"/>
              <a:t>How will IT be funded?</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83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3000"/>
                                        <p:tgtEl>
                                          <p:spTgt spid="8195">
                                            <p:txEl>
                                              <p:pRg st="1" end="1"/>
                                            </p:txEl>
                                          </p:spTgt>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3000"/>
                                        <p:tgtEl>
                                          <p:spTgt spid="8195">
                                            <p:txEl>
                                              <p:pRg st="2" end="2"/>
                                            </p:txEl>
                                          </p:spTgt>
                                        </p:tgtEl>
                                      </p:cBhvr>
                                    </p:animEffect>
                                  </p:childTnLst>
                                </p:cTn>
                              </p:par>
                            </p:childTnLst>
                          </p:cTn>
                        </p:par>
                        <p:par>
                          <p:cTn id="16" fill="hold">
                            <p:stCondLst>
                              <p:cond delay="650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3000"/>
                                        <p:tgtEl>
                                          <p:spTgt spid="8195">
                                            <p:txEl>
                                              <p:pRg st="3" end="3"/>
                                            </p:txEl>
                                          </p:spTgt>
                                        </p:tgtEl>
                                      </p:cBhvr>
                                    </p:animEffect>
                                  </p:childTnLst>
                                </p:cTn>
                              </p:par>
                            </p:childTnLst>
                          </p:cTn>
                        </p:par>
                        <p:par>
                          <p:cTn id="20" fill="hold">
                            <p:stCondLst>
                              <p:cond delay="95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30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2.</a:t>
            </a:r>
            <a:r>
              <a:rPr lang="en-US" dirty="0" smtClean="0"/>
              <a:t> Information Strategy</a:t>
            </a:r>
            <a:endParaRPr lang="en-US" dirty="0"/>
          </a:p>
        </p:txBody>
      </p:sp>
      <p:sp>
        <p:nvSpPr>
          <p:cNvPr id="3" name="Content Placeholder 2"/>
          <p:cNvSpPr>
            <a:spLocks noGrp="1"/>
          </p:cNvSpPr>
          <p:nvPr>
            <p:ph idx="1"/>
          </p:nvPr>
        </p:nvSpPr>
        <p:spPr/>
        <p:txBody>
          <a:bodyPr/>
          <a:lstStyle/>
          <a:p>
            <a:r>
              <a:rPr lang="en-US" dirty="0" smtClean="0"/>
              <a:t>(</a:t>
            </a:r>
            <a:r>
              <a:rPr lang="en-US" dirty="0"/>
              <a:t>which </a:t>
            </a:r>
            <a:r>
              <a:rPr lang="en-US" b="1" dirty="0" smtClean="0">
                <a:solidFill>
                  <a:srgbClr val="FF0000"/>
                </a:solidFill>
              </a:rPr>
              <a:t>MUST</a:t>
            </a:r>
            <a:r>
              <a:rPr lang="en-US" dirty="0" smtClean="0"/>
              <a:t> </a:t>
            </a:r>
            <a:r>
              <a:rPr lang="en-US" dirty="0"/>
              <a:t>be derived from the business strategy):</a:t>
            </a:r>
          </a:p>
          <a:p>
            <a:pPr lvl="1"/>
            <a:r>
              <a:rPr lang="en-US" dirty="0"/>
              <a:t>What information do we need, where does </a:t>
            </a:r>
            <a:r>
              <a:rPr lang="en-US" dirty="0" smtClean="0"/>
              <a:t>it come </a:t>
            </a:r>
            <a:r>
              <a:rPr lang="en-US" dirty="0"/>
              <a:t>from and what are we going to do </a:t>
            </a:r>
            <a:r>
              <a:rPr lang="en-US" dirty="0" smtClean="0"/>
              <a:t>with it</a:t>
            </a:r>
            <a:r>
              <a:rPr lang="en-US" dirty="0"/>
              <a:t>?</a:t>
            </a:r>
          </a:p>
          <a:p>
            <a:pPr lvl="1"/>
            <a:r>
              <a:rPr lang="en-US" dirty="0"/>
              <a:t>Out of the information strategy comes the ICT strategy, which is made up of:</a:t>
            </a:r>
          </a:p>
          <a:p>
            <a:pPr lvl="2"/>
            <a:r>
              <a:rPr lang="en-US" dirty="0"/>
              <a:t>application,</a:t>
            </a:r>
          </a:p>
          <a:p>
            <a:pPr lvl="2"/>
            <a:r>
              <a:rPr lang="en-US" dirty="0"/>
              <a:t>architecture, and</a:t>
            </a:r>
          </a:p>
          <a:p>
            <a:pPr lvl="2"/>
            <a:r>
              <a:rPr lang="en-US" dirty="0"/>
              <a:t>infrastructure/technology strategies</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84</a:t>
            </a:fld>
            <a:endParaRPr lang="en-US"/>
          </a:p>
        </p:txBody>
      </p:sp>
    </p:spTree>
    <p:extLst>
      <p:ext uri="{BB962C8B-B14F-4D97-AF65-F5344CB8AC3E}">
        <p14:creationId xmlns:p14="http://schemas.microsoft.com/office/powerpoint/2010/main" val="22778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3.</a:t>
            </a:r>
            <a:r>
              <a:rPr lang="en-US" dirty="0" smtClean="0"/>
              <a:t> IT Risk Management</a:t>
            </a:r>
            <a:endParaRPr lang="en-US" dirty="0"/>
          </a:p>
        </p:txBody>
      </p:sp>
      <p:sp>
        <p:nvSpPr>
          <p:cNvPr id="3" name="Content Placeholder 2"/>
          <p:cNvSpPr>
            <a:spLocks noGrp="1"/>
          </p:cNvSpPr>
          <p:nvPr>
            <p:ph idx="1"/>
          </p:nvPr>
        </p:nvSpPr>
        <p:spPr/>
        <p:txBody>
          <a:bodyPr/>
          <a:lstStyle/>
          <a:p>
            <a:r>
              <a:rPr lang="en-US" dirty="0" smtClean="0"/>
              <a:t>Within </a:t>
            </a:r>
            <a:r>
              <a:rPr lang="en-US" dirty="0"/>
              <a:t>the context of the organization’s overall risk management framework, </a:t>
            </a:r>
            <a:endParaRPr lang="en-US" dirty="0" smtClean="0"/>
          </a:p>
          <a:p>
            <a:pPr lvl="1"/>
            <a:r>
              <a:rPr lang="en-US" dirty="0" smtClean="0"/>
              <a:t>risk </a:t>
            </a:r>
            <a:r>
              <a:rPr lang="en-US" dirty="0"/>
              <a:t>to </a:t>
            </a:r>
            <a:r>
              <a:rPr lang="en-US" dirty="0" smtClean="0"/>
              <a:t>information and ICT</a:t>
            </a:r>
          </a:p>
          <a:p>
            <a:pPr lvl="1"/>
            <a:r>
              <a:rPr lang="en-US" dirty="0" smtClean="0"/>
              <a:t>Assessing the severity</a:t>
            </a:r>
          </a:p>
          <a:p>
            <a:endParaRPr lang="en-US" dirty="0"/>
          </a:p>
          <a:p>
            <a:pPr marL="109537" indent="0">
              <a:buNone/>
            </a:pPr>
            <a:endParaRPr lang="en-US" dirty="0" smtClean="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85</a:t>
            </a:fld>
            <a:endParaRPr lang="en-US"/>
          </a:p>
        </p:txBody>
      </p:sp>
    </p:spTree>
    <p:extLst>
      <p:ext uri="{BB962C8B-B14F-4D97-AF65-F5344CB8AC3E}">
        <p14:creationId xmlns:p14="http://schemas.microsoft.com/office/powerpoint/2010/main" val="75324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dirty="0" smtClean="0"/>
              <a:t>Risk Severity Assessment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56377944"/>
              </p:ext>
            </p:extLst>
          </p:nvPr>
        </p:nvGraphicFramePr>
        <p:xfrm>
          <a:off x="457199" y="1771018"/>
          <a:ext cx="8153402" cy="4375550"/>
        </p:xfrm>
        <a:graphic>
          <a:graphicData uri="http://schemas.openxmlformats.org/drawingml/2006/table">
            <a:tbl>
              <a:tblPr/>
              <a:tblGrid>
                <a:gridCol w="914401"/>
                <a:gridCol w="1295400"/>
                <a:gridCol w="5943601"/>
              </a:tblGrid>
              <a:tr h="518494">
                <a:tc>
                  <a:txBody>
                    <a:bodyPr/>
                    <a:lstStyle/>
                    <a:p>
                      <a:r>
                        <a:rPr lang="en-US" sz="2000" b="1" dirty="0">
                          <a:effectLst/>
                        </a:rPr>
                        <a:t>Tag</a:t>
                      </a:r>
                      <a:endParaRPr lang="en-US" sz="1800" b="1" dirty="0">
                        <a:effectLst/>
                      </a:endParaRPr>
                    </a:p>
                  </a:txBody>
                  <a:tcPr marL="66816" marR="66816" marT="66816" marB="66816" anchor="ctr">
                    <a:lnL>
                      <a:noFill/>
                    </a:lnL>
                    <a:lnR>
                      <a:noFill/>
                    </a:lnR>
                    <a:lnT>
                      <a:noFill/>
                    </a:lnT>
                    <a:lnB>
                      <a:noFill/>
                    </a:lnB>
                    <a:solidFill>
                      <a:schemeClr val="tx2">
                        <a:lumMod val="20000"/>
                        <a:lumOff val="80000"/>
                      </a:schemeClr>
                    </a:solidFill>
                  </a:tcPr>
                </a:tc>
                <a:tc>
                  <a:txBody>
                    <a:bodyPr/>
                    <a:lstStyle/>
                    <a:p>
                      <a:r>
                        <a:rPr lang="en-US" sz="1800" b="1" dirty="0">
                          <a:effectLst/>
                        </a:rPr>
                        <a:t>Meaning</a:t>
                      </a:r>
                    </a:p>
                  </a:txBody>
                  <a:tcPr marL="66816" marR="66816" marT="66816" marB="66816" anchor="ctr">
                    <a:lnL>
                      <a:noFill/>
                    </a:lnL>
                    <a:lnR>
                      <a:noFill/>
                    </a:lnR>
                    <a:lnT>
                      <a:noFill/>
                    </a:lnT>
                    <a:lnB>
                      <a:noFill/>
                    </a:lnB>
                    <a:solidFill>
                      <a:schemeClr val="tx2">
                        <a:lumMod val="20000"/>
                        <a:lumOff val="80000"/>
                      </a:schemeClr>
                    </a:solidFill>
                  </a:tcPr>
                </a:tc>
                <a:tc>
                  <a:txBody>
                    <a:bodyPr/>
                    <a:lstStyle/>
                    <a:p>
                      <a:r>
                        <a:rPr lang="en-US" sz="1800" b="1" dirty="0" smtClean="0">
                          <a:effectLst/>
                        </a:rPr>
                        <a:t>Definition</a:t>
                      </a:r>
                      <a:endParaRPr lang="en-US" sz="1800" b="1" dirty="0">
                        <a:effectLst/>
                      </a:endParaRPr>
                    </a:p>
                  </a:txBody>
                  <a:tcPr marL="66816" marR="66816" marT="66816" marB="66816" anchor="ctr">
                    <a:lnL>
                      <a:noFill/>
                    </a:lnL>
                    <a:lnR>
                      <a:noFill/>
                    </a:lnR>
                    <a:lnT>
                      <a:noFill/>
                    </a:lnT>
                    <a:lnB>
                      <a:noFill/>
                    </a:lnB>
                    <a:solidFill>
                      <a:schemeClr val="tx2">
                        <a:lumMod val="20000"/>
                        <a:lumOff val="80000"/>
                      </a:schemeClr>
                    </a:solidFill>
                  </a:tcPr>
                </a:tc>
              </a:tr>
              <a:tr h="1095787">
                <a:tc>
                  <a:txBody>
                    <a:bodyPr/>
                    <a:lstStyle/>
                    <a:p>
                      <a:r>
                        <a:rPr lang="en-US" sz="1300" dirty="0">
                          <a:effectLst/>
                        </a:rPr>
                        <a:t>SEV1</a:t>
                      </a:r>
                    </a:p>
                  </a:txBody>
                  <a:tcPr marL="66816" marR="66816" marT="66816" marB="66816" anchor="ctr">
                    <a:lnL>
                      <a:noFill/>
                    </a:lnL>
                    <a:lnR>
                      <a:noFill/>
                    </a:lnR>
                    <a:lnT>
                      <a:noFill/>
                    </a:lnT>
                    <a:lnB>
                      <a:noFill/>
                    </a:lnB>
                    <a:solidFill>
                      <a:schemeClr val="accent4">
                        <a:lumMod val="40000"/>
                        <a:lumOff val="60000"/>
                      </a:schemeClr>
                    </a:solidFill>
                  </a:tcPr>
                </a:tc>
                <a:tc>
                  <a:txBody>
                    <a:bodyPr/>
                    <a:lstStyle/>
                    <a:p>
                      <a:r>
                        <a:rPr lang="en-US" sz="1300" dirty="0">
                          <a:effectLst/>
                        </a:rPr>
                        <a:t>Critical</a:t>
                      </a:r>
                    </a:p>
                  </a:txBody>
                  <a:tcPr marL="66816" marR="66816" marT="66816" marB="66816" anchor="ctr">
                    <a:lnL>
                      <a:noFill/>
                    </a:lnL>
                    <a:lnR>
                      <a:noFill/>
                    </a:lnR>
                    <a:lnT>
                      <a:noFill/>
                    </a:lnT>
                    <a:lnB>
                      <a:noFill/>
                    </a:lnB>
                    <a:solidFill>
                      <a:schemeClr val="accent4">
                        <a:lumMod val="40000"/>
                        <a:lumOff val="60000"/>
                      </a:schemeClr>
                    </a:solidFill>
                  </a:tcPr>
                </a:tc>
                <a:tc>
                  <a:txBody>
                    <a:bodyPr/>
                    <a:lstStyle/>
                    <a:p>
                      <a:r>
                        <a:rPr lang="en-US" sz="1300" dirty="0">
                          <a:effectLst/>
                        </a:rPr>
                        <a:t>A revenue-generating opportunity, or representing </a:t>
                      </a:r>
                      <a:r>
                        <a:rPr lang="en-US" sz="1300" b="1" dirty="0">
                          <a:effectLst/>
                        </a:rPr>
                        <a:t>a definite and </a:t>
                      </a:r>
                      <a:r>
                        <a:rPr lang="en-US" sz="1300" b="1" dirty="0" smtClean="0">
                          <a:effectLst/>
                        </a:rPr>
                        <a:t>substantial </a:t>
                      </a:r>
                      <a:r>
                        <a:rPr lang="en-US" sz="1300" dirty="0" smtClean="0">
                          <a:effectLst/>
                        </a:rPr>
                        <a:t>financial</a:t>
                      </a:r>
                      <a:r>
                        <a:rPr lang="en-US" sz="1300" dirty="0">
                          <a:effectLst/>
                        </a:rPr>
                        <a:t>, legal or HR risk to the business. For software development, this represents functionality that is unavailable, severely corrupted, or severely degraded for </a:t>
                      </a:r>
                      <a:r>
                        <a:rPr lang="en-US" sz="1300" b="1" dirty="0">
                          <a:effectLst/>
                        </a:rPr>
                        <a:t>a significant number</a:t>
                      </a:r>
                      <a:r>
                        <a:rPr lang="en-US" sz="1300" dirty="0">
                          <a:effectLst/>
                        </a:rPr>
                        <a:t> of customers and/or employees.</a:t>
                      </a:r>
                    </a:p>
                  </a:txBody>
                  <a:tcPr marL="66816" marR="66816" marT="66816" marB="66816" anchor="ctr">
                    <a:lnL>
                      <a:noFill/>
                    </a:lnL>
                    <a:lnR>
                      <a:noFill/>
                    </a:lnR>
                    <a:lnT>
                      <a:noFill/>
                    </a:lnT>
                    <a:lnB>
                      <a:noFill/>
                    </a:lnB>
                    <a:solidFill>
                      <a:schemeClr val="accent4">
                        <a:lumMod val="40000"/>
                        <a:lumOff val="60000"/>
                      </a:schemeClr>
                    </a:solidFill>
                  </a:tcPr>
                </a:tc>
              </a:tr>
              <a:tr h="1095787">
                <a:tc>
                  <a:txBody>
                    <a:bodyPr/>
                    <a:lstStyle/>
                    <a:p>
                      <a:r>
                        <a:rPr lang="en-US" sz="1300">
                          <a:effectLst/>
                        </a:rPr>
                        <a:t>SEV2</a:t>
                      </a:r>
                    </a:p>
                  </a:txBody>
                  <a:tcPr marL="66816" marR="66816" marT="66816" marB="66816" anchor="ctr">
                    <a:lnL>
                      <a:noFill/>
                    </a:lnL>
                    <a:lnR>
                      <a:noFill/>
                    </a:lnR>
                    <a:lnT>
                      <a:noFill/>
                    </a:lnT>
                    <a:lnB>
                      <a:noFill/>
                    </a:lnB>
                    <a:solidFill>
                      <a:schemeClr val="accent4">
                        <a:lumMod val="20000"/>
                        <a:lumOff val="80000"/>
                      </a:schemeClr>
                    </a:solidFill>
                  </a:tcPr>
                </a:tc>
                <a:tc>
                  <a:txBody>
                    <a:bodyPr/>
                    <a:lstStyle/>
                    <a:p>
                      <a:r>
                        <a:rPr lang="en-US" sz="1300">
                          <a:effectLst/>
                        </a:rPr>
                        <a:t>Serious</a:t>
                      </a:r>
                    </a:p>
                  </a:txBody>
                  <a:tcPr marL="66816" marR="66816" marT="66816" marB="66816" anchor="ctr">
                    <a:lnL>
                      <a:noFill/>
                    </a:lnL>
                    <a:lnR>
                      <a:noFill/>
                    </a:lnR>
                    <a:lnT>
                      <a:noFill/>
                    </a:lnT>
                    <a:lnB>
                      <a:noFill/>
                    </a:lnB>
                    <a:solidFill>
                      <a:schemeClr val="accent4">
                        <a:lumMod val="20000"/>
                        <a:lumOff val="80000"/>
                      </a:schemeClr>
                    </a:solidFill>
                  </a:tcPr>
                </a:tc>
                <a:tc>
                  <a:txBody>
                    <a:bodyPr/>
                    <a:lstStyle/>
                    <a:p>
                      <a:r>
                        <a:rPr lang="en-US" sz="1300" dirty="0">
                          <a:effectLst/>
                        </a:rPr>
                        <a:t>A cost-containment opportunity, or representing </a:t>
                      </a:r>
                      <a:r>
                        <a:rPr lang="en-US" sz="1300" b="1" dirty="0">
                          <a:effectLst/>
                        </a:rPr>
                        <a:t>a moderate</a:t>
                      </a:r>
                      <a:r>
                        <a:rPr lang="en-US" sz="1300" dirty="0">
                          <a:effectLst/>
                        </a:rPr>
                        <a:t> financial, legal or HR risk to the business. In software development, this represents functionality that is unavailable, severely corrupted, or severely degraded for </a:t>
                      </a:r>
                      <a:r>
                        <a:rPr lang="en-US" sz="1300" b="1" dirty="0">
                          <a:effectLst/>
                        </a:rPr>
                        <a:t>a limited number</a:t>
                      </a:r>
                      <a:r>
                        <a:rPr lang="en-US" sz="1300" dirty="0">
                          <a:effectLst/>
                        </a:rPr>
                        <a:t> of customers and/or employees.</a:t>
                      </a:r>
                    </a:p>
                  </a:txBody>
                  <a:tcPr marL="66816" marR="66816" marT="66816" marB="66816" anchor="ctr">
                    <a:lnL>
                      <a:noFill/>
                    </a:lnL>
                    <a:lnR>
                      <a:noFill/>
                    </a:lnR>
                    <a:lnT>
                      <a:noFill/>
                    </a:lnT>
                    <a:lnB>
                      <a:noFill/>
                    </a:lnB>
                    <a:solidFill>
                      <a:schemeClr val="accent4">
                        <a:lumMod val="20000"/>
                        <a:lumOff val="80000"/>
                      </a:schemeClr>
                    </a:solidFill>
                  </a:tcPr>
                </a:tc>
              </a:tr>
              <a:tr h="710925">
                <a:tc>
                  <a:txBody>
                    <a:bodyPr/>
                    <a:lstStyle/>
                    <a:p>
                      <a:r>
                        <a:rPr lang="en-US" sz="1300">
                          <a:effectLst/>
                        </a:rPr>
                        <a:t>SEV3</a:t>
                      </a:r>
                    </a:p>
                  </a:txBody>
                  <a:tcPr marL="66816" marR="66816" marT="66816" marB="66816" anchor="ctr">
                    <a:lnL>
                      <a:noFill/>
                    </a:lnL>
                    <a:lnR>
                      <a:noFill/>
                    </a:lnR>
                    <a:lnT>
                      <a:noFill/>
                    </a:lnT>
                    <a:lnB>
                      <a:noFill/>
                    </a:lnB>
                    <a:solidFill>
                      <a:schemeClr val="accent2">
                        <a:lumMod val="40000"/>
                        <a:lumOff val="60000"/>
                      </a:schemeClr>
                    </a:solidFill>
                  </a:tcPr>
                </a:tc>
                <a:tc>
                  <a:txBody>
                    <a:bodyPr/>
                    <a:lstStyle/>
                    <a:p>
                      <a:r>
                        <a:rPr lang="en-US" sz="1300">
                          <a:effectLst/>
                        </a:rPr>
                        <a:t>Medium</a:t>
                      </a:r>
                    </a:p>
                  </a:txBody>
                  <a:tcPr marL="66816" marR="66816" marT="66816" marB="66816" anchor="ctr">
                    <a:lnL>
                      <a:noFill/>
                    </a:lnL>
                    <a:lnR>
                      <a:noFill/>
                    </a:lnR>
                    <a:lnT>
                      <a:noFill/>
                    </a:lnT>
                    <a:lnB>
                      <a:noFill/>
                    </a:lnB>
                    <a:solidFill>
                      <a:schemeClr val="accent2">
                        <a:lumMod val="40000"/>
                        <a:lumOff val="60000"/>
                      </a:schemeClr>
                    </a:solidFill>
                  </a:tcPr>
                </a:tc>
                <a:tc>
                  <a:txBody>
                    <a:bodyPr/>
                    <a:lstStyle/>
                    <a:p>
                      <a:r>
                        <a:rPr lang="en-US" sz="1300" b="1" dirty="0">
                          <a:effectLst/>
                        </a:rPr>
                        <a:t>A potential</a:t>
                      </a:r>
                      <a:r>
                        <a:rPr lang="en-US" sz="1300" dirty="0">
                          <a:effectLst/>
                        </a:rPr>
                        <a:t> legal, HR or financial risk to the business. In software development, this represents an issue where a bypass or manual fix is available.</a:t>
                      </a:r>
                    </a:p>
                  </a:txBody>
                  <a:tcPr marL="66816" marR="66816" marT="66816" marB="66816" anchor="ctr">
                    <a:lnL>
                      <a:noFill/>
                    </a:lnL>
                    <a:lnR>
                      <a:noFill/>
                    </a:lnR>
                    <a:lnT>
                      <a:noFill/>
                    </a:lnT>
                    <a:lnB>
                      <a:noFill/>
                    </a:lnB>
                    <a:solidFill>
                      <a:schemeClr val="accent2">
                        <a:lumMod val="40000"/>
                        <a:lumOff val="60000"/>
                      </a:schemeClr>
                    </a:solidFill>
                  </a:tcPr>
                </a:tc>
              </a:tr>
              <a:tr h="903356">
                <a:tc>
                  <a:txBody>
                    <a:bodyPr/>
                    <a:lstStyle/>
                    <a:p>
                      <a:r>
                        <a:rPr lang="en-US" sz="1300">
                          <a:effectLst/>
                        </a:rPr>
                        <a:t>SEV4</a:t>
                      </a:r>
                    </a:p>
                  </a:txBody>
                  <a:tcPr marL="66816" marR="66816" marT="66816" marB="66816" anchor="ctr">
                    <a:lnL>
                      <a:noFill/>
                    </a:lnL>
                    <a:lnR>
                      <a:noFill/>
                    </a:lnR>
                    <a:lnT>
                      <a:noFill/>
                    </a:lnT>
                    <a:lnB>
                      <a:noFill/>
                    </a:lnB>
                    <a:solidFill>
                      <a:schemeClr val="accent6">
                        <a:lumMod val="40000"/>
                        <a:lumOff val="60000"/>
                      </a:schemeClr>
                    </a:solidFill>
                  </a:tcPr>
                </a:tc>
                <a:tc>
                  <a:txBody>
                    <a:bodyPr/>
                    <a:lstStyle/>
                    <a:p>
                      <a:r>
                        <a:rPr lang="en-US" sz="1300">
                          <a:effectLst/>
                        </a:rPr>
                        <a:t>Minor</a:t>
                      </a:r>
                    </a:p>
                  </a:txBody>
                  <a:tcPr marL="66816" marR="66816" marT="66816" marB="66816" anchor="ctr">
                    <a:lnL>
                      <a:noFill/>
                    </a:lnL>
                    <a:lnR>
                      <a:noFill/>
                    </a:lnR>
                    <a:lnT>
                      <a:noFill/>
                    </a:lnT>
                    <a:lnB>
                      <a:noFill/>
                    </a:lnB>
                    <a:solidFill>
                      <a:schemeClr val="accent6">
                        <a:lumMod val="40000"/>
                        <a:lumOff val="60000"/>
                      </a:schemeClr>
                    </a:solidFill>
                  </a:tcPr>
                </a:tc>
                <a:tc>
                  <a:txBody>
                    <a:bodyPr/>
                    <a:lstStyle/>
                    <a:p>
                      <a:r>
                        <a:rPr lang="en-US" sz="1300" dirty="0">
                          <a:effectLst/>
                        </a:rPr>
                        <a:t>No potential cost savings or revenue generating capability, and no risks to the business. In software development, this represents functionality that is degraded, but this degradation is relatively insignificant (i.e. cosmetic or negative goodwill).</a:t>
                      </a:r>
                    </a:p>
                  </a:txBody>
                  <a:tcPr marL="66816" marR="66816" marT="66816" marB="66816" anchor="ctr">
                    <a:lnL>
                      <a:noFill/>
                    </a:lnL>
                    <a:lnR>
                      <a:noFill/>
                    </a:lnR>
                    <a:lnT>
                      <a:noFill/>
                    </a:lnT>
                    <a:lnB>
                      <a:noFill/>
                    </a:lnB>
                    <a:solidFill>
                      <a:schemeClr val="accent6">
                        <a:lumMod val="40000"/>
                        <a:lumOff val="60000"/>
                      </a:schemeClr>
                    </a:solidFill>
                  </a:tcPr>
                </a:tc>
              </a:tr>
            </a:tbl>
          </a:graphicData>
        </a:graphic>
      </p:graphicFrame>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86</a:t>
            </a:fld>
            <a:endParaRPr lang="en-US"/>
          </a:p>
        </p:txBody>
      </p:sp>
      <p:sp>
        <p:nvSpPr>
          <p:cNvPr id="6" name="Rectangle 1"/>
          <p:cNvSpPr>
            <a:spLocks noChangeArrowheads="1"/>
          </p:cNvSpPr>
          <p:nvPr/>
        </p:nvSpPr>
        <p:spPr bwMode="auto">
          <a:xfrm>
            <a:off x="1685925" y="1997075"/>
            <a:ext cx="9144000" cy="0"/>
          </a:xfrm>
          <a:prstGeom prst="rect">
            <a:avLst/>
          </a:prstGeom>
          <a:solidFill>
            <a:srgbClr val="3083A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2"/>
          <p:cNvSpPr>
            <a:spLocks noChangeArrowheads="1"/>
          </p:cNvSpPr>
          <p:nvPr/>
        </p:nvSpPr>
        <p:spPr bwMode="auto">
          <a:xfrm>
            <a:off x="1685925" y="1997075"/>
            <a:ext cx="9144000" cy="0"/>
          </a:xfrm>
          <a:prstGeom prst="rect">
            <a:avLst/>
          </a:prstGeom>
          <a:solidFill>
            <a:srgbClr val="3083A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717979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4,5,6.</a:t>
            </a:r>
            <a:r>
              <a:rPr lang="en-US" dirty="0" smtClean="0"/>
              <a:t> Software, ICT Architecture and ICT Technology</a:t>
            </a:r>
            <a:endParaRPr lang="en-US" dirty="0"/>
          </a:p>
        </p:txBody>
      </p:sp>
      <p:sp>
        <p:nvSpPr>
          <p:cNvPr id="3" name="Content Placeholder 2"/>
          <p:cNvSpPr>
            <a:spLocks noGrp="1"/>
          </p:cNvSpPr>
          <p:nvPr>
            <p:ph idx="1"/>
          </p:nvPr>
        </p:nvSpPr>
        <p:spPr>
          <a:xfrm>
            <a:off x="457200" y="2514600"/>
            <a:ext cx="8229600" cy="4059238"/>
          </a:xfrm>
        </p:spPr>
        <p:txBody>
          <a:bodyPr/>
          <a:lstStyle/>
          <a:p>
            <a:r>
              <a:rPr lang="en-US" dirty="0" smtClean="0"/>
              <a:t>How applications are specified, developed, authorized, acquired and managed</a:t>
            </a:r>
          </a:p>
          <a:p>
            <a:r>
              <a:rPr lang="en-US" dirty="0" smtClean="0"/>
              <a:t>Integration, standardization of ICT architecture</a:t>
            </a:r>
          </a:p>
          <a:p>
            <a:r>
              <a:rPr lang="en-US" dirty="0" smtClean="0"/>
              <a:t>Infrastructure</a:t>
            </a:r>
          </a:p>
          <a:p>
            <a:pPr lvl="1"/>
            <a:r>
              <a:rPr lang="en-US" dirty="0" smtClean="0"/>
              <a:t>How are IT services specified, developed, authorized</a:t>
            </a:r>
          </a:p>
          <a:p>
            <a:pPr lvl="1"/>
            <a:r>
              <a:rPr lang="en-US" dirty="0" smtClean="0"/>
              <a:t>What services should be outsourced, how, why and by whom</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87</a:t>
            </a:fld>
            <a:endParaRPr lang="en-US"/>
          </a:p>
        </p:txBody>
      </p:sp>
    </p:spTree>
    <p:extLst>
      <p:ext uri="{BB962C8B-B14F-4D97-AF65-F5344CB8AC3E}">
        <p14:creationId xmlns:p14="http://schemas.microsoft.com/office/powerpoint/2010/main" val="196237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06400" y="1066800"/>
            <a:ext cx="7772400" cy="609600"/>
          </a:xfrm>
        </p:spPr>
        <p:txBody>
          <a:bodyPr/>
          <a:lstStyle/>
          <a:p>
            <a:r>
              <a:rPr lang="en-US" sz="2800" dirty="0" smtClean="0"/>
              <a:t>Questions Key to Each IT Decision</a:t>
            </a:r>
          </a:p>
        </p:txBody>
      </p:sp>
      <p:sp>
        <p:nvSpPr>
          <p:cNvPr id="11267" name="Rectangle 3"/>
          <p:cNvSpPr>
            <a:spLocks noGrp="1" noChangeArrowheads="1"/>
          </p:cNvSpPr>
          <p:nvPr>
            <p:ph type="body" idx="1"/>
          </p:nvPr>
        </p:nvSpPr>
        <p:spPr/>
        <p:txBody>
          <a:bodyPr/>
          <a:lstStyle/>
          <a:p>
            <a:pPr marL="109537" indent="0">
              <a:lnSpc>
                <a:spcPct val="90000"/>
              </a:lnSpc>
              <a:buNone/>
            </a:pPr>
            <a:r>
              <a:rPr lang="en-US" b="1" dirty="0" smtClean="0">
                <a:solidFill>
                  <a:srgbClr val="FF0000"/>
                </a:solidFill>
              </a:rPr>
              <a:t>4.</a:t>
            </a:r>
            <a:r>
              <a:rPr lang="en-US" b="1" dirty="0" smtClean="0"/>
              <a:t> Business Application Needs</a:t>
            </a:r>
          </a:p>
          <a:p>
            <a:pPr lvl="1">
              <a:lnSpc>
                <a:spcPct val="90000"/>
              </a:lnSpc>
            </a:pPr>
            <a:r>
              <a:rPr lang="en-US" dirty="0" smtClean="0"/>
              <a:t>What are the market and business process opportunities for new business applications?</a:t>
            </a:r>
          </a:p>
          <a:p>
            <a:pPr lvl="1">
              <a:lnSpc>
                <a:spcPct val="90000"/>
              </a:lnSpc>
            </a:pPr>
            <a:r>
              <a:rPr lang="en-US" dirty="0" smtClean="0"/>
              <a:t>How are experiments designed to assess whether they are successful?</a:t>
            </a:r>
          </a:p>
          <a:p>
            <a:pPr lvl="1">
              <a:lnSpc>
                <a:spcPct val="90000"/>
              </a:lnSpc>
            </a:pPr>
            <a:r>
              <a:rPr lang="en-US" dirty="0" smtClean="0"/>
              <a:t>How can business needs be addressed within architectural standards?  When does a business need justify an exception to standards?</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88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Effect transition="in" filter="fade">
                                      <p:cBhvr>
                                        <p:cTn id="11" dur="2000"/>
                                        <p:tgtEl>
                                          <p:spTgt spid="11267">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fade">
                                      <p:cBhvr>
                                        <p:cTn id="15" dur="2000"/>
                                        <p:tgtEl>
                                          <p:spTgt spid="11267">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Effect transition="in" filter="fade">
                                      <p:cBhvr>
                                        <p:cTn id="19" dur="20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06400" y="533400"/>
            <a:ext cx="7772400" cy="685800"/>
          </a:xfrm>
        </p:spPr>
        <p:txBody>
          <a:bodyPr/>
          <a:lstStyle/>
          <a:p>
            <a:r>
              <a:rPr lang="en-US" sz="2800" dirty="0" smtClean="0"/>
              <a:t>Questions Key to each IT Decision</a:t>
            </a:r>
          </a:p>
        </p:txBody>
      </p:sp>
      <p:sp>
        <p:nvSpPr>
          <p:cNvPr id="9219" name="Rectangle 3"/>
          <p:cNvSpPr>
            <a:spLocks noGrp="1" noChangeArrowheads="1"/>
          </p:cNvSpPr>
          <p:nvPr>
            <p:ph type="body" idx="1"/>
          </p:nvPr>
        </p:nvSpPr>
        <p:spPr>
          <a:xfrm>
            <a:off x="381000" y="1219200"/>
            <a:ext cx="8178800" cy="4953000"/>
          </a:xfrm>
        </p:spPr>
        <p:txBody>
          <a:bodyPr/>
          <a:lstStyle/>
          <a:p>
            <a:pPr marL="109537" indent="0">
              <a:lnSpc>
                <a:spcPct val="90000"/>
              </a:lnSpc>
              <a:buNone/>
            </a:pPr>
            <a:r>
              <a:rPr lang="en-US" b="1" dirty="0" smtClean="0">
                <a:solidFill>
                  <a:srgbClr val="FF0000"/>
                </a:solidFill>
              </a:rPr>
              <a:t>5. </a:t>
            </a:r>
            <a:r>
              <a:rPr lang="en-US" b="1" dirty="0" smtClean="0"/>
              <a:t>IT Architecture</a:t>
            </a:r>
          </a:p>
          <a:p>
            <a:pPr lvl="1">
              <a:lnSpc>
                <a:spcPct val="90000"/>
              </a:lnSpc>
            </a:pPr>
            <a:r>
              <a:rPr lang="en-US" sz="2600" dirty="0" smtClean="0"/>
              <a:t>What are the core business processes of the enterprise? How are they related?</a:t>
            </a:r>
          </a:p>
          <a:p>
            <a:pPr lvl="1">
              <a:lnSpc>
                <a:spcPct val="90000"/>
              </a:lnSpc>
            </a:pPr>
            <a:r>
              <a:rPr lang="en-US" sz="2600" dirty="0" smtClean="0"/>
              <a:t>What information drives these core processes? How must the data be integrated</a:t>
            </a:r>
          </a:p>
          <a:p>
            <a:pPr lvl="1">
              <a:lnSpc>
                <a:spcPct val="90000"/>
              </a:lnSpc>
            </a:pPr>
            <a:r>
              <a:rPr lang="en-US" sz="2600" dirty="0" smtClean="0"/>
              <a:t>What technical capabilities should be standardized enterprise-wide to support IT efficiencies and facilitate process standardization and integration?</a:t>
            </a:r>
          </a:p>
          <a:p>
            <a:pPr lvl="1">
              <a:lnSpc>
                <a:spcPct val="90000"/>
              </a:lnSpc>
            </a:pPr>
            <a:r>
              <a:rPr lang="en-US" sz="2600" dirty="0" smtClean="0"/>
              <a:t>What activities must be standardized enterprise-wide to support data integration?</a:t>
            </a:r>
          </a:p>
          <a:p>
            <a:pPr lvl="1">
              <a:lnSpc>
                <a:spcPct val="90000"/>
              </a:lnSpc>
            </a:pPr>
            <a:r>
              <a:rPr lang="en-US" sz="2600" dirty="0" smtClean="0"/>
              <a:t>What technology choices will guide the enterprise’s approach to IT initiatives?</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89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Effect transition="in" filter="fade">
                                      <p:cBhvr>
                                        <p:cTn id="11" dur="2000"/>
                                        <p:tgtEl>
                                          <p:spTgt spid="9219">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fade">
                                      <p:cBhvr>
                                        <p:cTn id="15" dur="2000"/>
                                        <p:tgtEl>
                                          <p:spTgt spid="9219">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Effect transition="in" filter="fade">
                                      <p:cBhvr>
                                        <p:cTn id="19" dur="2000"/>
                                        <p:tgtEl>
                                          <p:spTgt spid="9219">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animEffect transition="in" filter="fade">
                                      <p:cBhvr>
                                        <p:cTn id="23" dur="2000"/>
                                        <p:tgtEl>
                                          <p:spTgt spid="9219">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animEffect transition="in" filter="fade">
                                      <p:cBhvr>
                                        <p:cTn id="27" dur="20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And now to tonight’s topics</a:t>
            </a:r>
            <a:endParaRPr lang="en-US" dirty="0"/>
          </a:p>
        </p:txBody>
      </p:sp>
      <p:sp>
        <p:nvSpPr>
          <p:cNvPr id="6" name="Text Placeholder 5"/>
          <p:cNvSpPr>
            <a:spLocks noGrp="1"/>
          </p:cNvSpPr>
          <p:nvPr>
            <p:ph type="body" idx="1"/>
          </p:nvPr>
        </p:nvSpPr>
        <p:spPr/>
        <p:txBody>
          <a:bodyPr/>
          <a:lstStyle/>
          <a:p>
            <a:pPr algn="ctr"/>
            <a:r>
              <a:rPr lang="en-US" dirty="0" smtClean="0"/>
              <a:t>RFI, RFP,SLA,ITGOV   (alphabet soup)</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9</a:t>
            </a:fld>
            <a:endParaRPr lang="en-US"/>
          </a:p>
        </p:txBody>
      </p:sp>
    </p:spTree>
    <p:extLst>
      <p:ext uri="{BB962C8B-B14F-4D97-AF65-F5344CB8AC3E}">
        <p14:creationId xmlns:p14="http://schemas.microsoft.com/office/powerpoint/2010/main" val="8238052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06400" y="914400"/>
            <a:ext cx="7772400" cy="685800"/>
          </a:xfrm>
        </p:spPr>
        <p:txBody>
          <a:bodyPr/>
          <a:lstStyle/>
          <a:p>
            <a:r>
              <a:rPr lang="en-US" sz="2800" dirty="0" smtClean="0"/>
              <a:t>Questions Key to Each IT Decision</a:t>
            </a:r>
          </a:p>
        </p:txBody>
      </p:sp>
      <p:sp>
        <p:nvSpPr>
          <p:cNvPr id="10243" name="Rectangle 3"/>
          <p:cNvSpPr>
            <a:spLocks noGrp="1" noChangeArrowheads="1"/>
          </p:cNvSpPr>
          <p:nvPr>
            <p:ph type="body" idx="1"/>
          </p:nvPr>
        </p:nvSpPr>
        <p:spPr>
          <a:xfrm>
            <a:off x="304800" y="1676400"/>
            <a:ext cx="8178800" cy="5181600"/>
          </a:xfrm>
        </p:spPr>
        <p:txBody>
          <a:bodyPr/>
          <a:lstStyle/>
          <a:p>
            <a:pPr marL="109537" indent="0">
              <a:buNone/>
            </a:pPr>
            <a:r>
              <a:rPr lang="en-US" b="1" dirty="0" smtClean="0">
                <a:solidFill>
                  <a:srgbClr val="FF0000"/>
                </a:solidFill>
              </a:rPr>
              <a:t>6.</a:t>
            </a:r>
            <a:r>
              <a:rPr lang="en-US" b="1" dirty="0" smtClean="0"/>
              <a:t> IT Infrastructure</a:t>
            </a:r>
          </a:p>
          <a:p>
            <a:pPr lvl="1"/>
            <a:r>
              <a:rPr lang="en-US" dirty="0" smtClean="0"/>
              <a:t>What infrastructure services are most critical to achieving the enterprise’s strategic objectives?</a:t>
            </a:r>
          </a:p>
          <a:p>
            <a:pPr lvl="1"/>
            <a:r>
              <a:rPr lang="en-US" dirty="0" smtClean="0"/>
              <a:t>For each capability cluster, what infrastructure services should be implemented enterprise-wide and what are the service-level requirements of those services?</a:t>
            </a:r>
          </a:p>
          <a:p>
            <a:pPr lvl="1"/>
            <a:r>
              <a:rPr lang="en-US" dirty="0" smtClean="0"/>
              <a:t>How should infrastructure services be priced?</a:t>
            </a:r>
          </a:p>
          <a:p>
            <a:pPr lvl="1"/>
            <a:r>
              <a:rPr lang="en-US" dirty="0" smtClean="0"/>
              <a:t>What infrastructure services should be outsourced?</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90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Effect transition="in" filter="fade">
                                      <p:cBhvr>
                                        <p:cTn id="11" dur="2000"/>
                                        <p:tgtEl>
                                          <p:spTgt spid="10243">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fade">
                                      <p:cBhvr>
                                        <p:cTn id="15" dur="2000"/>
                                        <p:tgtEl>
                                          <p:spTgt spid="1024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Effect transition="in" filter="fade">
                                      <p:cBhvr>
                                        <p:cTn id="19" dur="2000"/>
                                        <p:tgtEl>
                                          <p:spTgt spid="10243">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Effect transition="in" filter="fade">
                                      <p:cBhvr>
                                        <p:cTn id="23" dur="20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7.</a:t>
            </a:r>
            <a:r>
              <a:rPr lang="en-US" dirty="0" smtClean="0"/>
              <a:t> IT Investment</a:t>
            </a:r>
            <a:endParaRPr lang="en-US" dirty="0"/>
          </a:p>
        </p:txBody>
      </p:sp>
      <p:sp>
        <p:nvSpPr>
          <p:cNvPr id="3" name="Content Placeholder 2"/>
          <p:cNvSpPr>
            <a:spLocks noGrp="1"/>
          </p:cNvSpPr>
          <p:nvPr>
            <p:ph idx="1"/>
          </p:nvPr>
        </p:nvSpPr>
        <p:spPr/>
        <p:txBody>
          <a:bodyPr/>
          <a:lstStyle/>
          <a:p>
            <a:r>
              <a:rPr lang="en-US" dirty="0" smtClean="0"/>
              <a:t>Which initiative should be implemented</a:t>
            </a:r>
          </a:p>
          <a:p>
            <a:r>
              <a:rPr lang="en-US" dirty="0" smtClean="0"/>
              <a:t>Prioritization</a:t>
            </a:r>
          </a:p>
          <a:p>
            <a:r>
              <a:rPr lang="en-US" dirty="0" smtClean="0"/>
              <a:t>Managed (as a project)</a:t>
            </a:r>
          </a:p>
          <a:p>
            <a:r>
              <a:rPr lang="en-US" dirty="0" smtClean="0"/>
              <a:t>ROI</a:t>
            </a:r>
          </a:p>
          <a:p>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91</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538" y="3200400"/>
            <a:ext cx="2857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183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914400"/>
            <a:ext cx="7772400" cy="685800"/>
          </a:xfrm>
        </p:spPr>
        <p:txBody>
          <a:bodyPr/>
          <a:lstStyle/>
          <a:p>
            <a:r>
              <a:rPr lang="en-US" sz="2800" smtClean="0"/>
              <a:t>Questions Key to Each IT Decision</a:t>
            </a:r>
          </a:p>
        </p:txBody>
      </p:sp>
      <p:sp>
        <p:nvSpPr>
          <p:cNvPr id="12291" name="Rectangle 3"/>
          <p:cNvSpPr>
            <a:spLocks noGrp="1" noChangeArrowheads="1"/>
          </p:cNvSpPr>
          <p:nvPr>
            <p:ph type="body" idx="1"/>
          </p:nvPr>
        </p:nvSpPr>
        <p:spPr>
          <a:xfrm>
            <a:off x="457200" y="1981200"/>
            <a:ext cx="8305800" cy="4572000"/>
          </a:xfrm>
        </p:spPr>
        <p:txBody>
          <a:bodyPr/>
          <a:lstStyle/>
          <a:p>
            <a:pPr marL="109537" indent="0">
              <a:lnSpc>
                <a:spcPct val="90000"/>
              </a:lnSpc>
              <a:buNone/>
            </a:pPr>
            <a:r>
              <a:rPr lang="en-US" b="1" dirty="0" smtClean="0">
                <a:solidFill>
                  <a:srgbClr val="FF0000"/>
                </a:solidFill>
              </a:rPr>
              <a:t>7.</a:t>
            </a:r>
            <a:r>
              <a:rPr lang="en-US" b="1" dirty="0" smtClean="0"/>
              <a:t> IT Investment and Prioritization</a:t>
            </a:r>
          </a:p>
          <a:p>
            <a:pPr lvl="1">
              <a:lnSpc>
                <a:spcPct val="90000"/>
              </a:lnSpc>
            </a:pPr>
            <a:r>
              <a:rPr lang="en-US" dirty="0" smtClean="0"/>
              <a:t>What process changes or enhancements are strategically most important to the enterprise?</a:t>
            </a:r>
          </a:p>
          <a:p>
            <a:pPr lvl="1">
              <a:lnSpc>
                <a:spcPct val="90000"/>
              </a:lnSpc>
            </a:pPr>
            <a:r>
              <a:rPr lang="en-US" dirty="0" smtClean="0"/>
              <a:t>What are the distributions in the current and proposed IT portfolios?  </a:t>
            </a:r>
          </a:p>
          <a:p>
            <a:pPr lvl="1">
              <a:lnSpc>
                <a:spcPct val="90000"/>
              </a:lnSpc>
            </a:pPr>
            <a:r>
              <a:rPr lang="en-US" dirty="0" smtClean="0"/>
              <a:t>Are these portfolios consistent with the enterprise's strategic objectives?</a:t>
            </a:r>
          </a:p>
          <a:p>
            <a:pPr lvl="1">
              <a:lnSpc>
                <a:spcPct val="90000"/>
              </a:lnSpc>
            </a:pPr>
            <a:r>
              <a:rPr lang="en-US" dirty="0" smtClean="0"/>
              <a:t>What is the relative importance of enterprise-wide versus business unit investments?</a:t>
            </a:r>
          </a:p>
          <a:p>
            <a:pPr lvl="1">
              <a:lnSpc>
                <a:spcPct val="90000"/>
              </a:lnSpc>
            </a:pPr>
            <a:r>
              <a:rPr lang="en-US" dirty="0" smtClean="0"/>
              <a:t>Do actual investment practices reflect their relative importance?</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92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Effect transition="in" filter="fade">
                                      <p:cBhvr>
                                        <p:cTn id="11" dur="2000"/>
                                        <p:tgtEl>
                                          <p:spTgt spid="12291">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fade">
                                      <p:cBhvr>
                                        <p:cTn id="15" dur="2000"/>
                                        <p:tgtEl>
                                          <p:spTgt spid="12291">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Effect transition="in" filter="fade">
                                      <p:cBhvr>
                                        <p:cTn id="19" dur="2000"/>
                                        <p:tgtEl>
                                          <p:spTgt spid="12291">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Effect transition="in" filter="fade">
                                      <p:cBhvr>
                                        <p:cTn id="23" dur="2000"/>
                                        <p:tgtEl>
                                          <p:spTgt spid="12291">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Effect transition="in" filter="fade">
                                      <p:cBhvr>
                                        <p:cTn id="27" dur="20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8.</a:t>
            </a:r>
            <a:r>
              <a:rPr lang="en-US" dirty="0" smtClean="0"/>
              <a:t>Compliance and Security</a:t>
            </a:r>
            <a:endParaRPr lang="en-US" dirty="0"/>
          </a:p>
        </p:txBody>
      </p:sp>
      <p:sp>
        <p:nvSpPr>
          <p:cNvPr id="3" name="Content Placeholder 2"/>
          <p:cNvSpPr>
            <a:spLocks noGrp="1"/>
          </p:cNvSpPr>
          <p:nvPr>
            <p:ph idx="1"/>
          </p:nvPr>
        </p:nvSpPr>
        <p:spPr/>
        <p:txBody>
          <a:bodyPr/>
          <a:lstStyle/>
          <a:p>
            <a:r>
              <a:rPr lang="en-US" dirty="0" smtClean="0"/>
              <a:t>Criteria for securing information</a:t>
            </a:r>
          </a:p>
          <a:p>
            <a:r>
              <a:rPr lang="en-US" dirty="0" smtClean="0"/>
              <a:t>Demonstration of legal/regulatory compliance</a:t>
            </a:r>
          </a:p>
          <a:p>
            <a:r>
              <a:rPr lang="en-US" dirty="0" smtClean="0"/>
              <a:t>Measurements?</a:t>
            </a:r>
          </a:p>
          <a:p>
            <a:r>
              <a:rPr lang="en-US" dirty="0" smtClean="0"/>
              <a:t>IP protections</a:t>
            </a:r>
          </a:p>
          <a:p>
            <a:r>
              <a:rPr lang="en-US" dirty="0" smtClean="0"/>
              <a:t>Audits</a:t>
            </a:r>
            <a:endParaRPr lang="en-US" dirty="0"/>
          </a:p>
        </p:txBody>
      </p:sp>
      <p:sp>
        <p:nvSpPr>
          <p:cNvPr id="4" name="Slide Number Placeholder 3"/>
          <p:cNvSpPr>
            <a:spLocks noGrp="1"/>
          </p:cNvSpPr>
          <p:nvPr>
            <p:ph type="sldNum" sz="quarter" idx="12"/>
          </p:nvPr>
        </p:nvSpPr>
        <p:spPr/>
        <p:txBody>
          <a:bodyPr/>
          <a:lstStyle/>
          <a:p>
            <a:pPr>
              <a:defRPr/>
            </a:pPr>
            <a:fld id="{B4E01D19-9C37-451C-BFB8-200F4D0F34A0}" type="slidenum">
              <a:rPr lang="en-US" smtClean="0"/>
              <a:pPr>
                <a:defRPr/>
              </a:pPr>
              <a:t>93</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538" y="3505200"/>
            <a:ext cx="2857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05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Who Makes the Decisions</a:t>
            </a:r>
          </a:p>
        </p:txBody>
      </p:sp>
      <p:sp>
        <p:nvSpPr>
          <p:cNvPr id="13315" name="Rectangle 3"/>
          <p:cNvSpPr>
            <a:spLocks noGrp="1" noChangeArrowheads="1"/>
          </p:cNvSpPr>
          <p:nvPr>
            <p:ph type="body" idx="1"/>
          </p:nvPr>
        </p:nvSpPr>
        <p:spPr/>
        <p:txBody>
          <a:bodyPr/>
          <a:lstStyle/>
          <a:p>
            <a:pPr>
              <a:lnSpc>
                <a:spcPct val="80000"/>
              </a:lnSpc>
            </a:pPr>
            <a:r>
              <a:rPr lang="en-US" sz="2800" b="1" dirty="0" smtClean="0"/>
              <a:t>Governance Archetypes</a:t>
            </a:r>
          </a:p>
          <a:p>
            <a:pPr lvl="1">
              <a:lnSpc>
                <a:spcPct val="80000"/>
              </a:lnSpc>
            </a:pPr>
            <a:r>
              <a:rPr lang="en-US" sz="2000" b="1" dirty="0" smtClean="0"/>
              <a:t>Business Monarchy</a:t>
            </a:r>
          </a:p>
          <a:p>
            <a:pPr lvl="2">
              <a:lnSpc>
                <a:spcPct val="80000"/>
              </a:lnSpc>
            </a:pPr>
            <a:r>
              <a:rPr lang="en-US" sz="1800" dirty="0" smtClean="0"/>
              <a:t>Group of business executives (may include CIO)</a:t>
            </a:r>
          </a:p>
          <a:p>
            <a:pPr lvl="1">
              <a:lnSpc>
                <a:spcPct val="80000"/>
              </a:lnSpc>
            </a:pPr>
            <a:r>
              <a:rPr lang="en-US" sz="2000" b="1" dirty="0" smtClean="0"/>
              <a:t>IT Monarchy</a:t>
            </a:r>
          </a:p>
          <a:p>
            <a:pPr lvl="2">
              <a:lnSpc>
                <a:spcPct val="80000"/>
              </a:lnSpc>
            </a:pPr>
            <a:r>
              <a:rPr lang="en-US" sz="1800" dirty="0" smtClean="0"/>
              <a:t>IT Executives</a:t>
            </a:r>
          </a:p>
          <a:p>
            <a:pPr lvl="1">
              <a:lnSpc>
                <a:spcPct val="80000"/>
              </a:lnSpc>
            </a:pPr>
            <a:r>
              <a:rPr lang="en-US" sz="2000" b="1" dirty="0" smtClean="0"/>
              <a:t>Feudal</a:t>
            </a:r>
            <a:r>
              <a:rPr lang="en-US" sz="2000" dirty="0" smtClean="0"/>
              <a:t>	 </a:t>
            </a:r>
          </a:p>
          <a:p>
            <a:pPr lvl="2">
              <a:lnSpc>
                <a:spcPct val="80000"/>
              </a:lnSpc>
            </a:pPr>
            <a:r>
              <a:rPr lang="en-US" sz="1800" dirty="0" smtClean="0"/>
              <a:t>Business Unit Leaders, Process Owners</a:t>
            </a:r>
          </a:p>
          <a:p>
            <a:pPr lvl="1">
              <a:lnSpc>
                <a:spcPct val="80000"/>
              </a:lnSpc>
            </a:pPr>
            <a:r>
              <a:rPr lang="en-US" sz="2000" b="1" dirty="0" smtClean="0"/>
              <a:t>Federal</a:t>
            </a:r>
          </a:p>
          <a:p>
            <a:pPr lvl="2">
              <a:lnSpc>
                <a:spcPct val="80000"/>
              </a:lnSpc>
            </a:pPr>
            <a:r>
              <a:rPr lang="en-US" sz="1800" dirty="0" smtClean="0"/>
              <a:t>C-Level executives and business units (central and state government)</a:t>
            </a:r>
          </a:p>
          <a:p>
            <a:pPr lvl="1">
              <a:lnSpc>
                <a:spcPct val="80000"/>
              </a:lnSpc>
            </a:pPr>
            <a:r>
              <a:rPr lang="en-US" sz="2000" b="1" dirty="0" smtClean="0"/>
              <a:t>IT Duopoly</a:t>
            </a:r>
          </a:p>
          <a:p>
            <a:pPr lvl="2">
              <a:lnSpc>
                <a:spcPct val="80000"/>
              </a:lnSpc>
            </a:pPr>
            <a:r>
              <a:rPr lang="en-US" sz="1800" dirty="0" smtClean="0"/>
              <a:t>IT executives and one other group</a:t>
            </a:r>
          </a:p>
          <a:p>
            <a:pPr lvl="1">
              <a:lnSpc>
                <a:spcPct val="80000"/>
              </a:lnSpc>
            </a:pPr>
            <a:r>
              <a:rPr lang="en-US" sz="2000" b="1" dirty="0" smtClean="0"/>
              <a:t>Anarchy</a:t>
            </a:r>
          </a:p>
          <a:p>
            <a:pPr lvl="2">
              <a:lnSpc>
                <a:spcPct val="80000"/>
              </a:lnSpc>
            </a:pPr>
            <a:r>
              <a:rPr lang="en-US" sz="1800" dirty="0" smtClean="0"/>
              <a:t>Each individual user</a:t>
            </a:r>
          </a:p>
        </p:txBody>
      </p:sp>
      <p:sp>
        <p:nvSpPr>
          <p:cNvPr id="5" name="Slide Number Placeholder 4"/>
          <p:cNvSpPr>
            <a:spLocks noGrp="1"/>
          </p:cNvSpPr>
          <p:nvPr>
            <p:ph type="sldNum" sz="quarter" idx="12"/>
          </p:nvPr>
        </p:nvSpPr>
        <p:spPr/>
        <p:txBody>
          <a:bodyPr/>
          <a:lstStyle/>
          <a:p>
            <a:pPr>
              <a:defRPr/>
            </a:pPr>
            <a:fld id="{B4E01D19-9C37-451C-BFB8-200F4D0F34A0}" type="slidenum">
              <a:rPr lang="en-US" smtClean="0"/>
              <a:pPr>
                <a:defRPr/>
              </a:pPr>
              <a:t>94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fade">
                                      <p:cBhvr>
                                        <p:cTn id="10" dur="2000"/>
                                        <p:tgtEl>
                                          <p:spTgt spid="133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fade">
                                      <p:cBhvr>
                                        <p:cTn id="13" dur="2000"/>
                                        <p:tgtEl>
                                          <p:spTgt spid="1331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15">
                                            <p:txEl>
                                              <p:pRg st="3" end="3"/>
                                            </p:txEl>
                                          </p:spTgt>
                                        </p:tgtEl>
                                        <p:attrNameLst>
                                          <p:attrName>style.visibility</p:attrName>
                                        </p:attrNameLst>
                                      </p:cBhvr>
                                      <p:to>
                                        <p:strVal val="visible"/>
                                      </p:to>
                                    </p:set>
                                    <p:animEffect transition="in" filter="fade">
                                      <p:cBhvr>
                                        <p:cTn id="16" dur="2000"/>
                                        <p:tgtEl>
                                          <p:spTgt spid="1331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animEffect transition="in" filter="fade">
                                      <p:cBhvr>
                                        <p:cTn id="19" dur="2000"/>
                                        <p:tgtEl>
                                          <p:spTgt spid="1331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315">
                                            <p:txEl>
                                              <p:pRg st="5" end="5"/>
                                            </p:txEl>
                                          </p:spTgt>
                                        </p:tgtEl>
                                        <p:attrNameLst>
                                          <p:attrName>style.visibility</p:attrName>
                                        </p:attrNameLst>
                                      </p:cBhvr>
                                      <p:to>
                                        <p:strVal val="visible"/>
                                      </p:to>
                                    </p:set>
                                    <p:animEffect transition="in" filter="fade">
                                      <p:cBhvr>
                                        <p:cTn id="22" dur="2000"/>
                                        <p:tgtEl>
                                          <p:spTgt spid="1331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315">
                                            <p:txEl>
                                              <p:pRg st="6" end="6"/>
                                            </p:txEl>
                                          </p:spTgt>
                                        </p:tgtEl>
                                        <p:attrNameLst>
                                          <p:attrName>style.visibility</p:attrName>
                                        </p:attrNameLst>
                                      </p:cBhvr>
                                      <p:to>
                                        <p:strVal val="visible"/>
                                      </p:to>
                                    </p:set>
                                    <p:animEffect transition="in" filter="fade">
                                      <p:cBhvr>
                                        <p:cTn id="25" dur="2000"/>
                                        <p:tgtEl>
                                          <p:spTgt spid="1331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15">
                                            <p:txEl>
                                              <p:pRg st="7" end="7"/>
                                            </p:txEl>
                                          </p:spTgt>
                                        </p:tgtEl>
                                        <p:attrNameLst>
                                          <p:attrName>style.visibility</p:attrName>
                                        </p:attrNameLst>
                                      </p:cBhvr>
                                      <p:to>
                                        <p:strVal val="visible"/>
                                      </p:to>
                                    </p:set>
                                    <p:animEffect transition="in" filter="fade">
                                      <p:cBhvr>
                                        <p:cTn id="28" dur="2000"/>
                                        <p:tgtEl>
                                          <p:spTgt spid="1331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315">
                                            <p:txEl>
                                              <p:pRg st="8" end="8"/>
                                            </p:txEl>
                                          </p:spTgt>
                                        </p:tgtEl>
                                        <p:attrNameLst>
                                          <p:attrName>style.visibility</p:attrName>
                                        </p:attrNameLst>
                                      </p:cBhvr>
                                      <p:to>
                                        <p:strVal val="visible"/>
                                      </p:to>
                                    </p:set>
                                    <p:animEffect transition="in" filter="fade">
                                      <p:cBhvr>
                                        <p:cTn id="31" dur="2000"/>
                                        <p:tgtEl>
                                          <p:spTgt spid="13315">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15">
                                            <p:txEl>
                                              <p:pRg st="9" end="9"/>
                                            </p:txEl>
                                          </p:spTgt>
                                        </p:tgtEl>
                                        <p:attrNameLst>
                                          <p:attrName>style.visibility</p:attrName>
                                        </p:attrNameLst>
                                      </p:cBhvr>
                                      <p:to>
                                        <p:strVal val="visible"/>
                                      </p:to>
                                    </p:set>
                                    <p:animEffect transition="in" filter="fade">
                                      <p:cBhvr>
                                        <p:cTn id="34" dur="2000"/>
                                        <p:tgtEl>
                                          <p:spTgt spid="13315">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15">
                                            <p:txEl>
                                              <p:pRg st="10" end="10"/>
                                            </p:txEl>
                                          </p:spTgt>
                                        </p:tgtEl>
                                        <p:attrNameLst>
                                          <p:attrName>style.visibility</p:attrName>
                                        </p:attrNameLst>
                                      </p:cBhvr>
                                      <p:to>
                                        <p:strVal val="visible"/>
                                      </p:to>
                                    </p:set>
                                    <p:animEffect transition="in" filter="fade">
                                      <p:cBhvr>
                                        <p:cTn id="37" dur="2000"/>
                                        <p:tgtEl>
                                          <p:spTgt spid="13315">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315">
                                            <p:txEl>
                                              <p:pRg st="11" end="11"/>
                                            </p:txEl>
                                          </p:spTgt>
                                        </p:tgtEl>
                                        <p:attrNameLst>
                                          <p:attrName>style.visibility</p:attrName>
                                        </p:attrNameLst>
                                      </p:cBhvr>
                                      <p:to>
                                        <p:strVal val="visible"/>
                                      </p:to>
                                    </p:set>
                                    <p:animEffect transition="in" filter="fade">
                                      <p:cBhvr>
                                        <p:cTn id="40" dur="2000"/>
                                        <p:tgtEl>
                                          <p:spTgt spid="13315">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15">
                                            <p:txEl>
                                              <p:pRg st="12" end="12"/>
                                            </p:txEl>
                                          </p:spTgt>
                                        </p:tgtEl>
                                        <p:attrNameLst>
                                          <p:attrName>style.visibility</p:attrName>
                                        </p:attrNameLst>
                                      </p:cBhvr>
                                      <p:to>
                                        <p:strVal val="visible"/>
                                      </p:to>
                                    </p:set>
                                    <p:animEffect transition="in" filter="fade">
                                      <p:cBhvr>
                                        <p:cTn id="43" dur="2000"/>
                                        <p:tgtEl>
                                          <p:spTgt spid="133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a:grpSpLocks/>
          </p:cNvGrpSpPr>
          <p:nvPr/>
        </p:nvGrpSpPr>
        <p:grpSpPr bwMode="auto">
          <a:xfrm>
            <a:off x="381000" y="762000"/>
            <a:ext cx="8229600" cy="5724525"/>
            <a:chOff x="240" y="480"/>
            <a:chExt cx="5184" cy="3606"/>
          </a:xfrm>
        </p:grpSpPr>
        <p:sp>
          <p:nvSpPr>
            <p:cNvPr id="14343" name="Rectangle 4"/>
            <p:cNvSpPr>
              <a:spLocks noChangeArrowheads="1"/>
            </p:cNvSpPr>
            <p:nvPr>
              <p:custDataLst>
                <p:tags r:id="rId2"/>
              </p:custDataLst>
            </p:nvPr>
          </p:nvSpPr>
          <p:spPr bwMode="auto">
            <a:xfrm>
              <a:off x="1158" y="1156"/>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44" name="Rectangle 5"/>
            <p:cNvSpPr>
              <a:spLocks noChangeArrowheads="1"/>
            </p:cNvSpPr>
            <p:nvPr>
              <p:custDataLst>
                <p:tags r:id="rId3"/>
              </p:custDataLst>
            </p:nvPr>
          </p:nvSpPr>
          <p:spPr bwMode="auto">
            <a:xfrm>
              <a:off x="1156" y="480"/>
              <a:ext cx="856" cy="670"/>
            </a:xfrm>
            <a:prstGeom prst="rect">
              <a:avLst/>
            </a:prstGeom>
            <a:solidFill>
              <a:schemeClr val="hlink"/>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 </a:t>
              </a:r>
              <a:br>
                <a:rPr lang="en-US" sz="1600" b="1" u="none">
                  <a:solidFill>
                    <a:srgbClr val="FDE84B"/>
                  </a:solidFill>
                  <a:latin typeface="Arial" charset="0"/>
                </a:rPr>
              </a:br>
              <a:r>
                <a:rPr lang="en-US" sz="1600" b="1" u="none">
                  <a:solidFill>
                    <a:srgbClr val="FDE84B"/>
                  </a:solidFill>
                  <a:latin typeface="Arial" charset="0"/>
                </a:rPr>
                <a:t>Principles</a:t>
              </a:r>
              <a:endParaRPr lang="en-US" sz="1600" b="1" u="none">
                <a:solidFill>
                  <a:srgbClr val="FDE84B"/>
                </a:solidFill>
              </a:endParaRPr>
            </a:p>
          </p:txBody>
        </p:sp>
        <p:sp>
          <p:nvSpPr>
            <p:cNvPr id="14345" name="Rectangle 6"/>
            <p:cNvSpPr>
              <a:spLocks noChangeArrowheads="1"/>
            </p:cNvSpPr>
            <p:nvPr>
              <p:custDataLst>
                <p:tags r:id="rId4"/>
              </p:custDataLst>
            </p:nvPr>
          </p:nvSpPr>
          <p:spPr bwMode="auto">
            <a:xfrm>
              <a:off x="1158" y="1576"/>
              <a:ext cx="857"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46" name="Rectangle 7"/>
            <p:cNvSpPr>
              <a:spLocks noChangeArrowheads="1"/>
            </p:cNvSpPr>
            <p:nvPr>
              <p:custDataLst>
                <p:tags r:id="rId5"/>
              </p:custDataLst>
            </p:nvPr>
          </p:nvSpPr>
          <p:spPr bwMode="auto">
            <a:xfrm>
              <a:off x="1158" y="1998"/>
              <a:ext cx="857"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47" name="Rectangle 8"/>
            <p:cNvSpPr>
              <a:spLocks noChangeArrowheads="1"/>
            </p:cNvSpPr>
            <p:nvPr>
              <p:custDataLst>
                <p:tags r:id="rId6"/>
              </p:custDataLst>
            </p:nvPr>
          </p:nvSpPr>
          <p:spPr bwMode="auto">
            <a:xfrm>
              <a:off x="1158" y="2419"/>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48" name="Rectangle 9"/>
            <p:cNvSpPr>
              <a:spLocks noChangeArrowheads="1"/>
            </p:cNvSpPr>
            <p:nvPr>
              <p:custDataLst>
                <p:tags r:id="rId7"/>
              </p:custDataLst>
            </p:nvPr>
          </p:nvSpPr>
          <p:spPr bwMode="auto">
            <a:xfrm>
              <a:off x="1158" y="2834"/>
              <a:ext cx="857"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49" name="Rectangle 10"/>
            <p:cNvSpPr>
              <a:spLocks noChangeArrowheads="1"/>
            </p:cNvSpPr>
            <p:nvPr>
              <p:custDataLst>
                <p:tags r:id="rId8"/>
              </p:custDataLst>
            </p:nvPr>
          </p:nvSpPr>
          <p:spPr bwMode="auto">
            <a:xfrm>
              <a:off x="2006" y="480"/>
              <a:ext cx="857" cy="670"/>
            </a:xfrm>
            <a:prstGeom prst="rect">
              <a:avLst/>
            </a:prstGeom>
            <a:solidFill>
              <a:schemeClr val="hlink"/>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br>
                <a:rPr lang="en-US" sz="1600" b="1" u="none">
                  <a:solidFill>
                    <a:srgbClr val="FDE84B"/>
                  </a:solidFill>
                  <a:latin typeface="Arial" charset="0"/>
                </a:rPr>
              </a:br>
              <a:r>
                <a:rPr lang="en-US" sz="1600" b="1" u="none">
                  <a:solidFill>
                    <a:srgbClr val="FDE84B"/>
                  </a:solidFill>
                  <a:latin typeface="Arial" charset="0"/>
                </a:rPr>
                <a:t>Architecture</a:t>
              </a:r>
            </a:p>
          </p:txBody>
        </p:sp>
        <p:sp>
          <p:nvSpPr>
            <p:cNvPr id="14350" name="Rectangle 11"/>
            <p:cNvSpPr>
              <a:spLocks noChangeArrowheads="1"/>
            </p:cNvSpPr>
            <p:nvPr>
              <p:custDataLst>
                <p:tags r:id="rId9"/>
              </p:custDataLst>
            </p:nvPr>
          </p:nvSpPr>
          <p:spPr bwMode="auto">
            <a:xfrm>
              <a:off x="2003" y="1156"/>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1" name="Rectangle 12"/>
            <p:cNvSpPr>
              <a:spLocks noChangeArrowheads="1"/>
            </p:cNvSpPr>
            <p:nvPr>
              <p:custDataLst>
                <p:tags r:id="rId10"/>
              </p:custDataLst>
            </p:nvPr>
          </p:nvSpPr>
          <p:spPr bwMode="auto">
            <a:xfrm>
              <a:off x="2003" y="1576"/>
              <a:ext cx="858"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2" name="Rectangle 13"/>
            <p:cNvSpPr>
              <a:spLocks noChangeArrowheads="1"/>
            </p:cNvSpPr>
            <p:nvPr>
              <p:custDataLst>
                <p:tags r:id="rId11"/>
              </p:custDataLst>
            </p:nvPr>
          </p:nvSpPr>
          <p:spPr bwMode="auto">
            <a:xfrm>
              <a:off x="2003" y="1998"/>
              <a:ext cx="858"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3" name="Rectangle 14"/>
            <p:cNvSpPr>
              <a:spLocks noChangeArrowheads="1"/>
            </p:cNvSpPr>
            <p:nvPr>
              <p:custDataLst>
                <p:tags r:id="rId12"/>
              </p:custDataLst>
            </p:nvPr>
          </p:nvSpPr>
          <p:spPr bwMode="auto">
            <a:xfrm>
              <a:off x="2003" y="2419"/>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4" name="Rectangle 15"/>
            <p:cNvSpPr>
              <a:spLocks noChangeArrowheads="1"/>
            </p:cNvSpPr>
            <p:nvPr>
              <p:custDataLst>
                <p:tags r:id="rId13"/>
              </p:custDataLst>
            </p:nvPr>
          </p:nvSpPr>
          <p:spPr bwMode="auto">
            <a:xfrm>
              <a:off x="2003" y="2834"/>
              <a:ext cx="858"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5" name="Rectangle 16"/>
            <p:cNvSpPr>
              <a:spLocks noChangeArrowheads="1"/>
            </p:cNvSpPr>
            <p:nvPr>
              <p:custDataLst>
                <p:tags r:id="rId14"/>
              </p:custDataLst>
            </p:nvPr>
          </p:nvSpPr>
          <p:spPr bwMode="auto">
            <a:xfrm>
              <a:off x="2854" y="480"/>
              <a:ext cx="858" cy="670"/>
            </a:xfrm>
            <a:prstGeom prst="rect">
              <a:avLst/>
            </a:prstGeom>
            <a:solidFill>
              <a:schemeClr val="hlink"/>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br>
                <a:rPr lang="en-US" sz="1600" b="1" u="none">
                  <a:solidFill>
                    <a:srgbClr val="FDE84B"/>
                  </a:solidFill>
                  <a:latin typeface="Arial" charset="0"/>
                </a:rPr>
              </a:br>
              <a:r>
                <a:rPr lang="en-US" sz="1600" b="1" u="none">
                  <a:solidFill>
                    <a:srgbClr val="FDE84B"/>
                  </a:solidFill>
                  <a:latin typeface="Arial" charset="0"/>
                </a:rPr>
                <a:t> Infra- </a:t>
              </a:r>
              <a:br>
                <a:rPr lang="en-US" sz="1600" b="1" u="none">
                  <a:solidFill>
                    <a:srgbClr val="FDE84B"/>
                  </a:solidFill>
                  <a:latin typeface="Arial" charset="0"/>
                </a:rPr>
              </a:br>
              <a:r>
                <a:rPr lang="en-US" sz="1600" b="1" u="none">
                  <a:solidFill>
                    <a:srgbClr val="FDE84B"/>
                  </a:solidFill>
                  <a:latin typeface="Arial" charset="0"/>
                </a:rPr>
                <a:t>structure</a:t>
              </a:r>
            </a:p>
            <a:p>
              <a:pPr algn="ctr"/>
              <a:r>
                <a:rPr lang="en-US" sz="1600" b="1" u="none">
                  <a:solidFill>
                    <a:srgbClr val="FDE84B"/>
                  </a:solidFill>
                  <a:latin typeface="Arial" charset="0"/>
                </a:rPr>
                <a:t>Strategies </a:t>
              </a:r>
            </a:p>
          </p:txBody>
        </p:sp>
        <p:sp>
          <p:nvSpPr>
            <p:cNvPr id="14356" name="Rectangle 17"/>
            <p:cNvSpPr>
              <a:spLocks noChangeArrowheads="1"/>
            </p:cNvSpPr>
            <p:nvPr>
              <p:custDataLst>
                <p:tags r:id="rId15"/>
              </p:custDataLst>
            </p:nvPr>
          </p:nvSpPr>
          <p:spPr bwMode="auto">
            <a:xfrm>
              <a:off x="2854" y="1156"/>
              <a:ext cx="859"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7" name="Rectangle 18"/>
            <p:cNvSpPr>
              <a:spLocks noChangeArrowheads="1"/>
            </p:cNvSpPr>
            <p:nvPr>
              <p:custDataLst>
                <p:tags r:id="rId16"/>
              </p:custDataLst>
            </p:nvPr>
          </p:nvSpPr>
          <p:spPr bwMode="auto">
            <a:xfrm>
              <a:off x="2854" y="1576"/>
              <a:ext cx="859"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8" name="Rectangle 19"/>
            <p:cNvSpPr>
              <a:spLocks noChangeArrowheads="1"/>
            </p:cNvSpPr>
            <p:nvPr>
              <p:custDataLst>
                <p:tags r:id="rId17"/>
              </p:custDataLst>
            </p:nvPr>
          </p:nvSpPr>
          <p:spPr bwMode="auto">
            <a:xfrm>
              <a:off x="2854" y="1998"/>
              <a:ext cx="859"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59" name="Rectangle 20"/>
            <p:cNvSpPr>
              <a:spLocks noChangeArrowheads="1"/>
            </p:cNvSpPr>
            <p:nvPr>
              <p:custDataLst>
                <p:tags r:id="rId18"/>
              </p:custDataLst>
            </p:nvPr>
          </p:nvSpPr>
          <p:spPr bwMode="auto">
            <a:xfrm>
              <a:off x="2854" y="2419"/>
              <a:ext cx="859"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0" name="Rectangle 21"/>
            <p:cNvSpPr>
              <a:spLocks noChangeArrowheads="1"/>
            </p:cNvSpPr>
            <p:nvPr>
              <p:custDataLst>
                <p:tags r:id="rId19"/>
              </p:custDataLst>
            </p:nvPr>
          </p:nvSpPr>
          <p:spPr bwMode="auto">
            <a:xfrm>
              <a:off x="2854" y="2834"/>
              <a:ext cx="859"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1" name="Rectangle 22"/>
            <p:cNvSpPr>
              <a:spLocks noChangeArrowheads="1"/>
            </p:cNvSpPr>
            <p:nvPr>
              <p:custDataLst>
                <p:tags r:id="rId20"/>
              </p:custDataLst>
            </p:nvPr>
          </p:nvSpPr>
          <p:spPr bwMode="auto">
            <a:xfrm>
              <a:off x="3711" y="480"/>
              <a:ext cx="857" cy="670"/>
            </a:xfrm>
            <a:prstGeom prst="rect">
              <a:avLst/>
            </a:prstGeom>
            <a:solidFill>
              <a:schemeClr val="hlink"/>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Business</a:t>
              </a:r>
            </a:p>
            <a:p>
              <a:pPr algn="ctr"/>
              <a:r>
                <a:rPr lang="en-US" sz="1600" b="1" u="none">
                  <a:solidFill>
                    <a:srgbClr val="FDE84B"/>
                  </a:solidFill>
                  <a:latin typeface="Arial" charset="0"/>
                </a:rPr>
                <a:t>Application </a:t>
              </a:r>
              <a:br>
                <a:rPr lang="en-US" sz="1600" b="1" u="none">
                  <a:solidFill>
                    <a:srgbClr val="FDE84B"/>
                  </a:solidFill>
                  <a:latin typeface="Arial" charset="0"/>
                </a:rPr>
              </a:br>
              <a:r>
                <a:rPr lang="en-US" sz="1600" b="1" u="none">
                  <a:solidFill>
                    <a:srgbClr val="FDE84B"/>
                  </a:solidFill>
                  <a:latin typeface="Arial" charset="0"/>
                </a:rPr>
                <a:t>Needs</a:t>
              </a:r>
            </a:p>
          </p:txBody>
        </p:sp>
        <p:sp>
          <p:nvSpPr>
            <p:cNvPr id="14362" name="Rectangle 23"/>
            <p:cNvSpPr>
              <a:spLocks noChangeArrowheads="1"/>
            </p:cNvSpPr>
            <p:nvPr>
              <p:custDataLst>
                <p:tags r:id="rId21"/>
              </p:custDataLst>
            </p:nvPr>
          </p:nvSpPr>
          <p:spPr bwMode="auto">
            <a:xfrm>
              <a:off x="3711" y="1156"/>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3" name="Rectangle 24"/>
            <p:cNvSpPr>
              <a:spLocks noChangeArrowheads="1"/>
            </p:cNvSpPr>
            <p:nvPr>
              <p:custDataLst>
                <p:tags r:id="rId22"/>
              </p:custDataLst>
            </p:nvPr>
          </p:nvSpPr>
          <p:spPr bwMode="auto">
            <a:xfrm>
              <a:off x="3711" y="1576"/>
              <a:ext cx="858"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4" name="Rectangle 25"/>
            <p:cNvSpPr>
              <a:spLocks noChangeArrowheads="1"/>
            </p:cNvSpPr>
            <p:nvPr>
              <p:custDataLst>
                <p:tags r:id="rId23"/>
              </p:custDataLst>
            </p:nvPr>
          </p:nvSpPr>
          <p:spPr bwMode="auto">
            <a:xfrm>
              <a:off x="3711" y="1998"/>
              <a:ext cx="858"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5" name="Rectangle 26"/>
            <p:cNvSpPr>
              <a:spLocks noChangeArrowheads="1"/>
            </p:cNvSpPr>
            <p:nvPr>
              <p:custDataLst>
                <p:tags r:id="rId24"/>
              </p:custDataLst>
            </p:nvPr>
          </p:nvSpPr>
          <p:spPr bwMode="auto">
            <a:xfrm>
              <a:off x="3711" y="2419"/>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6" name="Rectangle 27"/>
            <p:cNvSpPr>
              <a:spLocks noChangeArrowheads="1"/>
            </p:cNvSpPr>
            <p:nvPr>
              <p:custDataLst>
                <p:tags r:id="rId25"/>
              </p:custDataLst>
            </p:nvPr>
          </p:nvSpPr>
          <p:spPr bwMode="auto">
            <a:xfrm>
              <a:off x="3711" y="2834"/>
              <a:ext cx="858"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7" name="Rectangle 28"/>
            <p:cNvSpPr>
              <a:spLocks noChangeArrowheads="1"/>
            </p:cNvSpPr>
            <p:nvPr>
              <p:custDataLst>
                <p:tags r:id="rId26"/>
              </p:custDataLst>
            </p:nvPr>
          </p:nvSpPr>
          <p:spPr bwMode="auto">
            <a:xfrm>
              <a:off x="4567" y="480"/>
              <a:ext cx="857" cy="670"/>
            </a:xfrm>
            <a:prstGeom prst="rect">
              <a:avLst/>
            </a:prstGeom>
            <a:solidFill>
              <a:schemeClr val="hlink"/>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 </a:t>
              </a:r>
              <a:br>
                <a:rPr lang="en-US" sz="1600" b="1" u="none">
                  <a:solidFill>
                    <a:srgbClr val="FDE84B"/>
                  </a:solidFill>
                  <a:latin typeface="Arial" charset="0"/>
                </a:rPr>
              </a:br>
              <a:r>
                <a:rPr lang="en-US" sz="1600" b="1" u="none">
                  <a:solidFill>
                    <a:srgbClr val="FDE84B"/>
                  </a:solidFill>
                  <a:latin typeface="Arial" charset="0"/>
                </a:rPr>
                <a:t>Investment</a:t>
              </a:r>
            </a:p>
          </p:txBody>
        </p:sp>
        <p:sp>
          <p:nvSpPr>
            <p:cNvPr id="14368" name="Rectangle 29"/>
            <p:cNvSpPr>
              <a:spLocks noChangeArrowheads="1"/>
            </p:cNvSpPr>
            <p:nvPr>
              <p:custDataLst>
                <p:tags r:id="rId27"/>
              </p:custDataLst>
            </p:nvPr>
          </p:nvSpPr>
          <p:spPr bwMode="auto">
            <a:xfrm>
              <a:off x="4567" y="1156"/>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69" name="Rectangle 30"/>
            <p:cNvSpPr>
              <a:spLocks noChangeArrowheads="1"/>
            </p:cNvSpPr>
            <p:nvPr>
              <p:custDataLst>
                <p:tags r:id="rId28"/>
              </p:custDataLst>
            </p:nvPr>
          </p:nvSpPr>
          <p:spPr bwMode="auto">
            <a:xfrm>
              <a:off x="4567" y="1576"/>
              <a:ext cx="857"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70" name="Rectangle 31"/>
            <p:cNvSpPr>
              <a:spLocks noChangeArrowheads="1"/>
            </p:cNvSpPr>
            <p:nvPr>
              <p:custDataLst>
                <p:tags r:id="rId29"/>
              </p:custDataLst>
            </p:nvPr>
          </p:nvSpPr>
          <p:spPr bwMode="auto">
            <a:xfrm>
              <a:off x="4567" y="1998"/>
              <a:ext cx="857"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71" name="Rectangle 32"/>
            <p:cNvSpPr>
              <a:spLocks noChangeArrowheads="1"/>
            </p:cNvSpPr>
            <p:nvPr>
              <p:custDataLst>
                <p:tags r:id="rId30"/>
              </p:custDataLst>
            </p:nvPr>
          </p:nvSpPr>
          <p:spPr bwMode="auto">
            <a:xfrm>
              <a:off x="4567" y="2419"/>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72" name="Rectangle 33"/>
            <p:cNvSpPr>
              <a:spLocks noChangeArrowheads="1"/>
            </p:cNvSpPr>
            <p:nvPr>
              <p:custDataLst>
                <p:tags r:id="rId31"/>
              </p:custDataLst>
            </p:nvPr>
          </p:nvSpPr>
          <p:spPr bwMode="auto">
            <a:xfrm>
              <a:off x="4567" y="2834"/>
              <a:ext cx="857" cy="421"/>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73" name="Rectangle 34"/>
            <p:cNvSpPr>
              <a:spLocks noChangeArrowheads="1"/>
            </p:cNvSpPr>
            <p:nvPr>
              <p:custDataLst>
                <p:tags r:id="rId32"/>
              </p:custDataLst>
            </p:nvPr>
          </p:nvSpPr>
          <p:spPr bwMode="auto">
            <a:xfrm>
              <a:off x="249" y="1156"/>
              <a:ext cx="903" cy="420"/>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Business</a:t>
              </a:r>
            </a:p>
            <a:p>
              <a:pPr algn="ctr"/>
              <a:r>
                <a:rPr lang="en-US" sz="1600" b="1" u="none">
                  <a:solidFill>
                    <a:srgbClr val="FDE84B"/>
                  </a:solidFill>
                  <a:latin typeface="Arial" charset="0"/>
                </a:rPr>
                <a:t>Monarchy</a:t>
              </a:r>
            </a:p>
          </p:txBody>
        </p:sp>
        <p:sp>
          <p:nvSpPr>
            <p:cNvPr id="14374" name="Rectangle 35"/>
            <p:cNvSpPr>
              <a:spLocks noChangeArrowheads="1"/>
            </p:cNvSpPr>
            <p:nvPr>
              <p:custDataLst>
                <p:tags r:id="rId33"/>
              </p:custDataLst>
            </p:nvPr>
          </p:nvSpPr>
          <p:spPr bwMode="auto">
            <a:xfrm>
              <a:off x="249" y="1576"/>
              <a:ext cx="903" cy="422"/>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IT</a:t>
              </a:r>
            </a:p>
            <a:p>
              <a:pPr algn="ctr"/>
              <a:r>
                <a:rPr lang="en-US" sz="1600" b="1" u="none">
                  <a:solidFill>
                    <a:srgbClr val="FDE84B"/>
                  </a:solidFill>
                  <a:latin typeface="Arial" charset="0"/>
                </a:rPr>
                <a:t>Monarchy</a:t>
              </a:r>
            </a:p>
          </p:txBody>
        </p:sp>
        <p:sp>
          <p:nvSpPr>
            <p:cNvPr id="14375" name="Rectangle 36"/>
            <p:cNvSpPr>
              <a:spLocks noChangeArrowheads="1"/>
            </p:cNvSpPr>
            <p:nvPr>
              <p:custDataLst>
                <p:tags r:id="rId34"/>
              </p:custDataLst>
            </p:nvPr>
          </p:nvSpPr>
          <p:spPr bwMode="auto">
            <a:xfrm>
              <a:off x="249" y="1998"/>
              <a:ext cx="903" cy="421"/>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Feudal</a:t>
              </a:r>
            </a:p>
          </p:txBody>
        </p:sp>
        <p:sp>
          <p:nvSpPr>
            <p:cNvPr id="14376" name="Rectangle 37"/>
            <p:cNvSpPr>
              <a:spLocks noChangeArrowheads="1"/>
            </p:cNvSpPr>
            <p:nvPr>
              <p:custDataLst>
                <p:tags r:id="rId35"/>
              </p:custDataLst>
            </p:nvPr>
          </p:nvSpPr>
          <p:spPr bwMode="auto">
            <a:xfrm>
              <a:off x="249" y="2419"/>
              <a:ext cx="903" cy="420"/>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Federal</a:t>
              </a:r>
            </a:p>
          </p:txBody>
        </p:sp>
        <p:sp>
          <p:nvSpPr>
            <p:cNvPr id="14377" name="Rectangle 38"/>
            <p:cNvSpPr>
              <a:spLocks noChangeArrowheads="1"/>
            </p:cNvSpPr>
            <p:nvPr>
              <p:custDataLst>
                <p:tags r:id="rId36"/>
              </p:custDataLst>
            </p:nvPr>
          </p:nvSpPr>
          <p:spPr bwMode="auto">
            <a:xfrm>
              <a:off x="249" y="2834"/>
              <a:ext cx="903" cy="421"/>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Duopoly</a:t>
              </a:r>
            </a:p>
          </p:txBody>
        </p:sp>
        <p:sp>
          <p:nvSpPr>
            <p:cNvPr id="14378" name="Rectangle 39"/>
            <p:cNvSpPr>
              <a:spLocks noChangeArrowheads="1"/>
            </p:cNvSpPr>
            <p:nvPr>
              <p:custDataLst>
                <p:tags r:id="rId37"/>
              </p:custDataLst>
            </p:nvPr>
          </p:nvSpPr>
          <p:spPr bwMode="auto">
            <a:xfrm>
              <a:off x="1158" y="3249"/>
              <a:ext cx="857"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79" name="Rectangle 40"/>
            <p:cNvSpPr>
              <a:spLocks noChangeArrowheads="1"/>
            </p:cNvSpPr>
            <p:nvPr>
              <p:custDataLst>
                <p:tags r:id="rId38"/>
              </p:custDataLst>
            </p:nvPr>
          </p:nvSpPr>
          <p:spPr bwMode="auto">
            <a:xfrm>
              <a:off x="2003" y="3249"/>
              <a:ext cx="858"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0" name="Rectangle 41"/>
            <p:cNvSpPr>
              <a:spLocks noChangeArrowheads="1"/>
            </p:cNvSpPr>
            <p:nvPr>
              <p:custDataLst>
                <p:tags r:id="rId39"/>
              </p:custDataLst>
            </p:nvPr>
          </p:nvSpPr>
          <p:spPr bwMode="auto">
            <a:xfrm>
              <a:off x="2854" y="3249"/>
              <a:ext cx="859"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1" name="Rectangle 42"/>
            <p:cNvSpPr>
              <a:spLocks noChangeArrowheads="1"/>
            </p:cNvSpPr>
            <p:nvPr>
              <p:custDataLst>
                <p:tags r:id="rId40"/>
              </p:custDataLst>
            </p:nvPr>
          </p:nvSpPr>
          <p:spPr bwMode="auto">
            <a:xfrm>
              <a:off x="3711" y="3249"/>
              <a:ext cx="858"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2" name="Rectangle 43"/>
            <p:cNvSpPr>
              <a:spLocks noChangeArrowheads="1"/>
            </p:cNvSpPr>
            <p:nvPr>
              <p:custDataLst>
                <p:tags r:id="rId41"/>
              </p:custDataLst>
            </p:nvPr>
          </p:nvSpPr>
          <p:spPr bwMode="auto">
            <a:xfrm>
              <a:off x="4567" y="3249"/>
              <a:ext cx="857" cy="422"/>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3" name="Rectangle 44"/>
            <p:cNvSpPr>
              <a:spLocks noChangeArrowheads="1"/>
            </p:cNvSpPr>
            <p:nvPr>
              <p:custDataLst>
                <p:tags r:id="rId42"/>
              </p:custDataLst>
            </p:nvPr>
          </p:nvSpPr>
          <p:spPr bwMode="auto">
            <a:xfrm>
              <a:off x="249" y="3249"/>
              <a:ext cx="903" cy="422"/>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Anarchy</a:t>
              </a:r>
            </a:p>
          </p:txBody>
        </p:sp>
        <p:sp>
          <p:nvSpPr>
            <p:cNvPr id="14384" name="Rectangle 45"/>
            <p:cNvSpPr>
              <a:spLocks noChangeArrowheads="1"/>
            </p:cNvSpPr>
            <p:nvPr>
              <p:custDataLst>
                <p:tags r:id="rId43"/>
              </p:custDataLst>
            </p:nvPr>
          </p:nvSpPr>
          <p:spPr bwMode="auto">
            <a:xfrm>
              <a:off x="1158" y="3666"/>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5" name="Rectangle 46"/>
            <p:cNvSpPr>
              <a:spLocks noChangeArrowheads="1"/>
            </p:cNvSpPr>
            <p:nvPr>
              <p:custDataLst>
                <p:tags r:id="rId44"/>
              </p:custDataLst>
            </p:nvPr>
          </p:nvSpPr>
          <p:spPr bwMode="auto">
            <a:xfrm>
              <a:off x="2003" y="3666"/>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6" name="Rectangle 47"/>
            <p:cNvSpPr>
              <a:spLocks noChangeArrowheads="1"/>
            </p:cNvSpPr>
            <p:nvPr>
              <p:custDataLst>
                <p:tags r:id="rId45"/>
              </p:custDataLst>
            </p:nvPr>
          </p:nvSpPr>
          <p:spPr bwMode="auto">
            <a:xfrm>
              <a:off x="2854" y="3666"/>
              <a:ext cx="859"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7" name="Rectangle 48"/>
            <p:cNvSpPr>
              <a:spLocks noChangeArrowheads="1"/>
            </p:cNvSpPr>
            <p:nvPr>
              <p:custDataLst>
                <p:tags r:id="rId46"/>
              </p:custDataLst>
            </p:nvPr>
          </p:nvSpPr>
          <p:spPr bwMode="auto">
            <a:xfrm>
              <a:off x="3711" y="3666"/>
              <a:ext cx="858"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8" name="Rectangle 49"/>
            <p:cNvSpPr>
              <a:spLocks noChangeArrowheads="1"/>
            </p:cNvSpPr>
            <p:nvPr>
              <p:custDataLst>
                <p:tags r:id="rId47"/>
              </p:custDataLst>
            </p:nvPr>
          </p:nvSpPr>
          <p:spPr bwMode="auto">
            <a:xfrm>
              <a:off x="4567" y="3666"/>
              <a:ext cx="857" cy="420"/>
            </a:xfrm>
            <a:prstGeom prst="rect">
              <a:avLst/>
            </a:prstGeom>
            <a:solidFill>
              <a:schemeClr val="bg1"/>
            </a:solidFill>
            <a:ln w="19050" algn="ctr">
              <a:solidFill>
                <a:schemeClr val="tx1"/>
              </a:solidFill>
              <a:miter lim="800000"/>
              <a:headEnd/>
              <a:tailEnd/>
            </a:ln>
          </p:spPr>
          <p:txBody>
            <a:bodyPr wrap="none" anchor="ctr"/>
            <a:lstStyle/>
            <a:p>
              <a:pPr algn="ctr"/>
              <a:endParaRPr lang="en-US" sz="2000" b="1" u="none">
                <a:latin typeface="Arial Narrow" pitchFamily="34" charset="0"/>
              </a:endParaRPr>
            </a:p>
          </p:txBody>
        </p:sp>
        <p:sp>
          <p:nvSpPr>
            <p:cNvPr id="14389" name="Rectangle 50"/>
            <p:cNvSpPr>
              <a:spLocks noChangeArrowheads="1"/>
            </p:cNvSpPr>
            <p:nvPr>
              <p:custDataLst>
                <p:tags r:id="rId48"/>
              </p:custDataLst>
            </p:nvPr>
          </p:nvSpPr>
          <p:spPr bwMode="auto">
            <a:xfrm>
              <a:off x="249" y="3666"/>
              <a:ext cx="903" cy="420"/>
            </a:xfrm>
            <a:prstGeom prst="rect">
              <a:avLst/>
            </a:prstGeom>
            <a:solidFill>
              <a:srgbClr val="660066"/>
            </a:solidFill>
            <a:ln w="19050">
              <a:solidFill>
                <a:schemeClr val="tx1"/>
              </a:solidFill>
              <a:miter lim="800000"/>
              <a:headEnd/>
              <a:tailEnd/>
            </a:ln>
          </p:spPr>
          <p:txBody>
            <a:bodyPr wrap="none" anchor="ctr"/>
            <a:lstStyle/>
            <a:p>
              <a:pPr algn="ctr"/>
              <a:r>
                <a:rPr lang="en-US" sz="1600" b="1" u="none">
                  <a:solidFill>
                    <a:srgbClr val="FDE84B"/>
                  </a:solidFill>
                  <a:latin typeface="Arial" charset="0"/>
                </a:rPr>
                <a:t>Don’t Know</a:t>
              </a:r>
            </a:p>
          </p:txBody>
        </p:sp>
        <p:sp>
          <p:nvSpPr>
            <p:cNvPr id="14390" name="AutoShape 53"/>
            <p:cNvSpPr>
              <a:spLocks noChangeArrowheads="1"/>
            </p:cNvSpPr>
            <p:nvPr>
              <p:custDataLst>
                <p:tags r:id="rId49"/>
              </p:custDataLst>
            </p:nvPr>
          </p:nvSpPr>
          <p:spPr bwMode="auto">
            <a:xfrm flipH="1" flipV="1">
              <a:off x="240" y="480"/>
              <a:ext cx="910" cy="675"/>
            </a:xfrm>
            <a:prstGeom prst="rtTriangle">
              <a:avLst/>
            </a:prstGeom>
            <a:solidFill>
              <a:schemeClr val="hlink"/>
            </a:solidFill>
            <a:ln w="19050">
              <a:solidFill>
                <a:schemeClr val="tx1"/>
              </a:solidFill>
              <a:miter lim="800000"/>
              <a:headEnd/>
              <a:tailEnd/>
            </a:ln>
          </p:spPr>
          <p:txBody>
            <a:bodyPr rot="10800000" wrap="none" lIns="9144" tIns="18288" rIns="0" bIns="18288"/>
            <a:lstStyle/>
            <a:p>
              <a:pPr algn="r"/>
              <a:r>
                <a:rPr lang="en-US" sz="1700" b="1" u="none">
                  <a:solidFill>
                    <a:srgbClr val="FDE84B"/>
                  </a:solidFill>
                  <a:latin typeface="Arial" charset="0"/>
                </a:rPr>
                <a:t>Domain</a:t>
              </a:r>
            </a:p>
          </p:txBody>
        </p:sp>
        <p:sp>
          <p:nvSpPr>
            <p:cNvPr id="14391" name="AutoShape 54"/>
            <p:cNvSpPr>
              <a:spLocks noChangeArrowheads="1"/>
            </p:cNvSpPr>
            <p:nvPr>
              <p:custDataLst>
                <p:tags r:id="rId50"/>
              </p:custDataLst>
            </p:nvPr>
          </p:nvSpPr>
          <p:spPr bwMode="auto">
            <a:xfrm>
              <a:off x="252" y="480"/>
              <a:ext cx="904" cy="675"/>
            </a:xfrm>
            <a:prstGeom prst="rtTriangle">
              <a:avLst/>
            </a:prstGeom>
            <a:solidFill>
              <a:srgbClr val="660066"/>
            </a:solidFill>
            <a:ln w="19050">
              <a:solidFill>
                <a:schemeClr val="tx1"/>
              </a:solidFill>
              <a:miter lim="800000"/>
              <a:headEnd/>
              <a:tailEnd/>
            </a:ln>
          </p:spPr>
          <p:txBody>
            <a:bodyPr wrap="none" anchor="ctr"/>
            <a:lstStyle/>
            <a:p>
              <a:r>
                <a:rPr lang="en-US" sz="1700" b="1" u="none">
                  <a:solidFill>
                    <a:srgbClr val="FDE84B"/>
                  </a:solidFill>
                  <a:latin typeface="Arial" charset="0"/>
                </a:rPr>
                <a:t>Style</a:t>
              </a:r>
              <a:endParaRPr lang="en-US" sz="2800" b="1" u="none">
                <a:latin typeface="Arial" charset="0"/>
              </a:endParaRPr>
            </a:p>
          </p:txBody>
        </p:sp>
      </p:grpSp>
      <p:sp>
        <p:nvSpPr>
          <p:cNvPr id="14339" name="Text Box 55"/>
          <p:cNvSpPr txBox="1">
            <a:spLocks noChangeArrowheads="1"/>
          </p:cNvSpPr>
          <p:nvPr>
            <p:custDataLst>
              <p:tags r:id="rId1"/>
            </p:custDataLst>
          </p:nvPr>
        </p:nvSpPr>
        <p:spPr bwMode="auto">
          <a:xfrm>
            <a:off x="7010400" y="6583363"/>
            <a:ext cx="1752600" cy="274637"/>
          </a:xfrm>
          <a:prstGeom prst="rect">
            <a:avLst/>
          </a:prstGeom>
          <a:noFill/>
          <a:ln w="9525">
            <a:noFill/>
            <a:miter lim="800000"/>
            <a:headEnd/>
            <a:tailEnd/>
          </a:ln>
        </p:spPr>
        <p:txBody>
          <a:bodyPr lIns="45720" rIns="45720">
            <a:spAutoFit/>
          </a:bodyPr>
          <a:lstStyle/>
          <a:p>
            <a:pPr eaLnBrk="1" hangingPunct="1"/>
            <a:r>
              <a:rPr lang="en-US" sz="1200" u="none">
                <a:latin typeface="Trade Gothic LT Std" pitchFamily="50" charset="0"/>
                <a:cs typeface="Arial" charset="0"/>
              </a:rPr>
              <a:t>© MIT Sloan CISR</a:t>
            </a:r>
          </a:p>
        </p:txBody>
      </p:sp>
      <p:sp>
        <p:nvSpPr>
          <p:cNvPr id="14340" name="Rectangle 56"/>
          <p:cNvSpPr>
            <a:spLocks noGrp="1" noChangeArrowheads="1"/>
          </p:cNvSpPr>
          <p:nvPr>
            <p:ph type="title"/>
          </p:nvPr>
        </p:nvSpPr>
        <p:spPr>
          <a:xfrm>
            <a:off x="88900" y="368300"/>
            <a:ext cx="6858000" cy="457200"/>
          </a:xfrm>
        </p:spPr>
        <p:txBody>
          <a:bodyPr/>
          <a:lstStyle/>
          <a:p>
            <a:r>
              <a:rPr lang="en-US" sz="2300" dirty="0" smtClean="0"/>
              <a:t>IT Governance Components</a:t>
            </a:r>
          </a:p>
        </p:txBody>
      </p:sp>
      <p:sp>
        <p:nvSpPr>
          <p:cNvPr id="14341" name="Text Box 57"/>
          <p:cNvSpPr txBox="1">
            <a:spLocks noChangeArrowheads="1"/>
          </p:cNvSpPr>
          <p:nvPr/>
        </p:nvSpPr>
        <p:spPr bwMode="auto">
          <a:xfrm rot="5400000">
            <a:off x="-1448594" y="3672682"/>
            <a:ext cx="3444875" cy="366712"/>
          </a:xfrm>
          <a:prstGeom prst="rect">
            <a:avLst/>
          </a:prstGeom>
          <a:noFill/>
          <a:ln w="12700" cap="sq">
            <a:noFill/>
            <a:miter lim="800000"/>
            <a:headEnd type="none" w="sm" len="sm"/>
            <a:tailEnd type="none" w="sm" len="sm"/>
          </a:ln>
        </p:spPr>
        <p:txBody>
          <a:bodyPr>
            <a:spAutoFit/>
          </a:bodyPr>
          <a:lstStyle/>
          <a:p>
            <a:r>
              <a:rPr lang="en-US" b="1" u="none">
                <a:latin typeface="Verdana" pitchFamily="34" charset="0"/>
              </a:rPr>
              <a:t>Governance Archetype</a:t>
            </a:r>
          </a:p>
        </p:txBody>
      </p:sp>
      <p:sp>
        <p:nvSpPr>
          <p:cNvPr id="14342" name="Text Box 58"/>
          <p:cNvSpPr txBox="1">
            <a:spLocks noChangeArrowheads="1"/>
          </p:cNvSpPr>
          <p:nvPr/>
        </p:nvSpPr>
        <p:spPr bwMode="auto">
          <a:xfrm>
            <a:off x="3352800" y="0"/>
            <a:ext cx="3444875" cy="366713"/>
          </a:xfrm>
          <a:prstGeom prst="rect">
            <a:avLst/>
          </a:prstGeom>
          <a:noFill/>
          <a:ln w="12700" cap="sq">
            <a:noFill/>
            <a:miter lim="800000"/>
            <a:headEnd type="none" w="sm" len="sm"/>
            <a:tailEnd type="none" w="sm" len="sm"/>
          </a:ln>
        </p:spPr>
        <p:txBody>
          <a:bodyPr>
            <a:spAutoFit/>
          </a:bodyPr>
          <a:lstStyle/>
          <a:p>
            <a:r>
              <a:rPr lang="en-US" b="1" u="none" dirty="0">
                <a:solidFill>
                  <a:schemeClr val="bg1"/>
                </a:solidFill>
                <a:latin typeface="Verdana" pitchFamily="34" charset="0"/>
              </a:rPr>
              <a:t>Governance Decisions</a:t>
            </a:r>
          </a:p>
        </p:txBody>
      </p:sp>
      <p:sp>
        <p:nvSpPr>
          <p:cNvPr id="57" name="Slide Number Placeholder 56"/>
          <p:cNvSpPr>
            <a:spLocks noGrp="1"/>
          </p:cNvSpPr>
          <p:nvPr>
            <p:ph type="sldNum" sz="quarter" idx="12"/>
          </p:nvPr>
        </p:nvSpPr>
        <p:spPr/>
        <p:txBody>
          <a:bodyPr/>
          <a:lstStyle/>
          <a:p>
            <a:pPr>
              <a:defRPr/>
            </a:pPr>
            <a:fld id="{952B456B-D398-43BE-8AAA-2D50F2640FEF}" type="slidenum">
              <a:rPr lang="en-US" smtClean="0"/>
              <a:pPr>
                <a:defRPr/>
              </a:pPr>
              <a:t>95</a:t>
            </a:fld>
            <a:endParaRPr lang="en-US"/>
          </a:p>
        </p:txBody>
      </p:sp>
    </p:spTree>
  </p:cSld>
  <p:clrMapOvr>
    <a:masterClrMapping/>
  </p:clrMapOvr>
  <p:transition>
    <p:split orient="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custDataLst>
              <p:tags r:id="rId1"/>
            </p:custDataLst>
          </p:nvPr>
        </p:nvSpPr>
        <p:spPr/>
        <p:txBody>
          <a:bodyPr/>
          <a:lstStyle/>
          <a:p>
            <a:r>
              <a:rPr lang="en-US" smtClean="0"/>
              <a:t>IT Duopoly</a:t>
            </a:r>
          </a:p>
        </p:txBody>
      </p:sp>
      <p:sp>
        <p:nvSpPr>
          <p:cNvPr id="15363" name="Rectangle 3"/>
          <p:cNvSpPr>
            <a:spLocks noGrp="1" noChangeArrowheads="1"/>
          </p:cNvSpPr>
          <p:nvPr>
            <p:ph type="body" idx="1"/>
            <p:custDataLst>
              <p:tags r:id="rId2"/>
            </p:custDataLst>
          </p:nvPr>
        </p:nvSpPr>
        <p:spPr/>
        <p:txBody>
          <a:bodyPr/>
          <a:lstStyle/>
          <a:p>
            <a:pPr>
              <a:lnSpc>
                <a:spcPct val="90000"/>
              </a:lnSpc>
            </a:pPr>
            <a:r>
              <a:rPr lang="en-US" dirty="0" smtClean="0"/>
              <a:t>IT Executives and one other group</a:t>
            </a:r>
          </a:p>
          <a:p>
            <a:pPr lvl="1">
              <a:lnSpc>
                <a:spcPct val="90000"/>
              </a:lnSpc>
            </a:pPr>
            <a:r>
              <a:rPr lang="en-US" dirty="0" smtClean="0"/>
              <a:t>2-party arrangement where decisions represent a bilateral agreement</a:t>
            </a:r>
          </a:p>
          <a:p>
            <a:pPr lvl="1">
              <a:lnSpc>
                <a:spcPct val="90000"/>
              </a:lnSpc>
            </a:pPr>
            <a:r>
              <a:rPr lang="en-US" dirty="0" smtClean="0"/>
              <a:t>Differs from a federal model in that federal always has both corporate and local business representation</a:t>
            </a:r>
          </a:p>
          <a:p>
            <a:pPr lvl="2">
              <a:lnSpc>
                <a:spcPct val="90000"/>
              </a:lnSpc>
            </a:pPr>
            <a:r>
              <a:rPr lang="en-US" dirty="0" smtClean="0"/>
              <a:t>Duopoly has one or the other – but not both – and always includes IT professionals</a:t>
            </a:r>
          </a:p>
          <a:p>
            <a:pPr lvl="1">
              <a:lnSpc>
                <a:spcPct val="90000"/>
              </a:lnSpc>
            </a:pPr>
            <a:r>
              <a:rPr lang="en-US" dirty="0" smtClean="0"/>
              <a:t>Duopolies can take one of two forms</a:t>
            </a:r>
          </a:p>
          <a:p>
            <a:pPr lvl="2">
              <a:lnSpc>
                <a:spcPct val="90000"/>
              </a:lnSpc>
            </a:pPr>
            <a:r>
              <a:rPr lang="en-US" dirty="0" smtClean="0"/>
              <a:t>Bicycle wheel or t-shaped</a:t>
            </a:r>
          </a:p>
        </p:txBody>
      </p:sp>
      <p:sp>
        <p:nvSpPr>
          <p:cNvPr id="15364" name="Text Box 4"/>
          <p:cNvSpPr txBox="1">
            <a:spLocks noChangeArrowheads="1"/>
          </p:cNvSpPr>
          <p:nvPr>
            <p:custDataLst>
              <p:tags r:id="rId3"/>
            </p:custDataLst>
          </p:nvPr>
        </p:nvSpPr>
        <p:spPr bwMode="auto">
          <a:xfrm>
            <a:off x="4648200" y="6498771"/>
            <a:ext cx="3435350" cy="274638"/>
          </a:xfrm>
          <a:prstGeom prst="rect">
            <a:avLst/>
          </a:prstGeom>
          <a:noFill/>
          <a:ln w="12700" algn="ctr">
            <a:noFill/>
            <a:miter lim="800000"/>
            <a:headEnd/>
            <a:tailEnd/>
          </a:ln>
        </p:spPr>
        <p:txBody>
          <a:bodyPr wrap="none">
            <a:spAutoFit/>
          </a:bodyPr>
          <a:lstStyle/>
          <a:p>
            <a:r>
              <a:rPr lang="en-US" sz="1200" u="none" dirty="0">
                <a:latin typeface="Trade Gothic LT Std" pitchFamily="50" charset="0"/>
              </a:rPr>
              <a:t>Weill &amp; Ross, (2004) </a:t>
            </a:r>
            <a:r>
              <a:rPr lang="en-US" sz="1200" i="1" u="none" dirty="0">
                <a:latin typeface="Trade Gothic LT Std" pitchFamily="50" charset="0"/>
              </a:rPr>
              <a:t>IT Governance,</a:t>
            </a:r>
            <a:r>
              <a:rPr lang="en-US" sz="1200" u="none" dirty="0">
                <a:latin typeface="Trade Gothic LT Std" pitchFamily="50" charset="0"/>
              </a:rPr>
              <a:t> HBS Press.</a:t>
            </a:r>
          </a:p>
        </p:txBody>
      </p:sp>
      <p:sp>
        <p:nvSpPr>
          <p:cNvPr id="6" name="Slide Number Placeholder 5"/>
          <p:cNvSpPr>
            <a:spLocks noGrp="1"/>
          </p:cNvSpPr>
          <p:nvPr>
            <p:ph type="sldNum" sz="quarter" idx="12"/>
          </p:nvPr>
        </p:nvSpPr>
        <p:spPr/>
        <p:txBody>
          <a:bodyPr/>
          <a:lstStyle/>
          <a:p>
            <a:pPr>
              <a:defRPr/>
            </a:pPr>
            <a:fld id="{B4E01D19-9C37-451C-BFB8-200F4D0F34A0}" type="slidenum">
              <a:rPr lang="en-US" smtClean="0"/>
              <a:pPr>
                <a:defRPr/>
              </a:pPr>
              <a:t>96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tgtEl>
                                          <p:spTgt spid="1536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animEffect transition="in" filter="fade">
                                      <p:cBhvr>
                                        <p:cTn id="11" dur="2000"/>
                                        <p:tgtEl>
                                          <p:spTgt spid="15363">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Effect transition="in" filter="fade">
                                      <p:cBhvr>
                                        <p:cTn id="15" dur="2000"/>
                                        <p:tgtEl>
                                          <p:spTgt spid="1536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animEffect transition="in" filter="fade">
                                      <p:cBhvr>
                                        <p:cTn id="19" dur="2000"/>
                                        <p:tgtEl>
                                          <p:spTgt spid="15363">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Effect transition="in" filter="fade">
                                      <p:cBhvr>
                                        <p:cTn id="23" dur="2000"/>
                                        <p:tgtEl>
                                          <p:spTgt spid="15363">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animEffect transition="in" filter="fade">
                                      <p:cBhvr>
                                        <p:cTn id="27" dur="20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
            </p:custDataLst>
          </p:nvPr>
        </p:nvSpPr>
        <p:spPr>
          <a:xfrm>
            <a:off x="311150" y="762000"/>
            <a:ext cx="8229600" cy="1066800"/>
          </a:xfrm>
        </p:spPr>
        <p:txBody>
          <a:bodyPr/>
          <a:lstStyle/>
          <a:p>
            <a:r>
              <a:rPr lang="en-US" dirty="0" smtClean="0"/>
              <a:t>Bicycle Wheel IT Duopoly</a:t>
            </a:r>
          </a:p>
        </p:txBody>
      </p:sp>
      <p:sp>
        <p:nvSpPr>
          <p:cNvPr id="10243" name="Oval 3"/>
          <p:cNvSpPr>
            <a:spLocks noChangeArrowheads="1"/>
          </p:cNvSpPr>
          <p:nvPr>
            <p:custDataLst>
              <p:tags r:id="rId2"/>
            </p:custDataLst>
          </p:nvPr>
        </p:nvSpPr>
        <p:spPr bwMode="auto">
          <a:xfrm>
            <a:off x="4191000" y="3124200"/>
            <a:ext cx="987425" cy="987425"/>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IT</a:t>
            </a:r>
          </a:p>
        </p:txBody>
      </p:sp>
      <p:sp>
        <p:nvSpPr>
          <p:cNvPr id="10244" name="Oval 4"/>
          <p:cNvSpPr>
            <a:spLocks noChangeArrowheads="1"/>
          </p:cNvSpPr>
          <p:nvPr>
            <p:custDataLst>
              <p:tags r:id="rId3"/>
            </p:custDataLst>
          </p:nvPr>
        </p:nvSpPr>
        <p:spPr bwMode="auto">
          <a:xfrm>
            <a:off x="2362200" y="1828800"/>
            <a:ext cx="609600" cy="6096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BU</a:t>
            </a:r>
          </a:p>
        </p:txBody>
      </p:sp>
      <p:sp>
        <p:nvSpPr>
          <p:cNvPr id="10245" name="Oval 5"/>
          <p:cNvSpPr>
            <a:spLocks noChangeArrowheads="1"/>
          </p:cNvSpPr>
          <p:nvPr>
            <p:custDataLst>
              <p:tags r:id="rId4"/>
            </p:custDataLst>
          </p:nvPr>
        </p:nvSpPr>
        <p:spPr bwMode="auto">
          <a:xfrm>
            <a:off x="6400800" y="4724400"/>
            <a:ext cx="609600" cy="6096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BU</a:t>
            </a:r>
          </a:p>
        </p:txBody>
      </p:sp>
      <p:sp>
        <p:nvSpPr>
          <p:cNvPr id="10246" name="Oval 6"/>
          <p:cNvSpPr>
            <a:spLocks noChangeArrowheads="1"/>
          </p:cNvSpPr>
          <p:nvPr>
            <p:custDataLst>
              <p:tags r:id="rId5"/>
            </p:custDataLst>
          </p:nvPr>
        </p:nvSpPr>
        <p:spPr bwMode="auto">
          <a:xfrm>
            <a:off x="2362200" y="4724400"/>
            <a:ext cx="609600" cy="6096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BU</a:t>
            </a:r>
          </a:p>
        </p:txBody>
      </p:sp>
      <p:sp>
        <p:nvSpPr>
          <p:cNvPr id="10247" name="Oval 7"/>
          <p:cNvSpPr>
            <a:spLocks noChangeArrowheads="1"/>
          </p:cNvSpPr>
          <p:nvPr>
            <p:custDataLst>
              <p:tags r:id="rId6"/>
            </p:custDataLst>
          </p:nvPr>
        </p:nvSpPr>
        <p:spPr bwMode="auto">
          <a:xfrm>
            <a:off x="6400800" y="1828800"/>
            <a:ext cx="609600" cy="6096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BU</a:t>
            </a:r>
          </a:p>
        </p:txBody>
      </p:sp>
      <p:sp>
        <p:nvSpPr>
          <p:cNvPr id="16392" name="Line 8"/>
          <p:cNvSpPr>
            <a:spLocks noChangeShapeType="1"/>
          </p:cNvSpPr>
          <p:nvPr>
            <p:custDataLst>
              <p:tags r:id="rId7"/>
            </p:custDataLst>
          </p:nvPr>
        </p:nvSpPr>
        <p:spPr bwMode="auto">
          <a:xfrm>
            <a:off x="2895600" y="2362200"/>
            <a:ext cx="1371600" cy="990600"/>
          </a:xfrm>
          <a:prstGeom prst="line">
            <a:avLst/>
          </a:prstGeom>
          <a:noFill/>
          <a:ln w="9525">
            <a:solidFill>
              <a:schemeClr val="tx1"/>
            </a:solidFill>
            <a:round/>
            <a:headEnd/>
            <a:tailEnd/>
          </a:ln>
        </p:spPr>
        <p:txBody>
          <a:bodyPr/>
          <a:lstStyle/>
          <a:p>
            <a:endParaRPr lang="en-US"/>
          </a:p>
        </p:txBody>
      </p:sp>
      <p:sp>
        <p:nvSpPr>
          <p:cNvPr id="10249" name="Oval 9"/>
          <p:cNvSpPr>
            <a:spLocks noChangeArrowheads="1"/>
          </p:cNvSpPr>
          <p:nvPr>
            <p:custDataLst>
              <p:tags r:id="rId8"/>
            </p:custDataLst>
          </p:nvPr>
        </p:nvSpPr>
        <p:spPr bwMode="auto">
          <a:xfrm>
            <a:off x="3352800" y="2667000"/>
            <a:ext cx="457200" cy="4572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RM</a:t>
            </a:r>
          </a:p>
        </p:txBody>
      </p:sp>
      <p:sp>
        <p:nvSpPr>
          <p:cNvPr id="16394" name="Line 10"/>
          <p:cNvSpPr>
            <a:spLocks noChangeShapeType="1"/>
          </p:cNvSpPr>
          <p:nvPr>
            <p:custDataLst>
              <p:tags r:id="rId9"/>
            </p:custDataLst>
          </p:nvPr>
        </p:nvSpPr>
        <p:spPr bwMode="auto">
          <a:xfrm flipV="1">
            <a:off x="5105400" y="2362200"/>
            <a:ext cx="1371600" cy="990600"/>
          </a:xfrm>
          <a:prstGeom prst="line">
            <a:avLst/>
          </a:prstGeom>
          <a:noFill/>
          <a:ln w="9525">
            <a:solidFill>
              <a:schemeClr val="tx1"/>
            </a:solidFill>
            <a:round/>
            <a:headEnd/>
            <a:tailEnd/>
          </a:ln>
        </p:spPr>
        <p:txBody>
          <a:bodyPr/>
          <a:lstStyle/>
          <a:p>
            <a:endParaRPr lang="en-US"/>
          </a:p>
        </p:txBody>
      </p:sp>
      <p:sp>
        <p:nvSpPr>
          <p:cNvPr id="10251" name="Oval 11"/>
          <p:cNvSpPr>
            <a:spLocks noChangeArrowheads="1"/>
          </p:cNvSpPr>
          <p:nvPr>
            <p:custDataLst>
              <p:tags r:id="rId10"/>
            </p:custDataLst>
          </p:nvPr>
        </p:nvSpPr>
        <p:spPr bwMode="auto">
          <a:xfrm>
            <a:off x="5562600" y="2590800"/>
            <a:ext cx="457200" cy="4572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RM</a:t>
            </a:r>
          </a:p>
        </p:txBody>
      </p:sp>
      <p:sp>
        <p:nvSpPr>
          <p:cNvPr id="16396" name="Line 12"/>
          <p:cNvSpPr>
            <a:spLocks noChangeShapeType="1"/>
          </p:cNvSpPr>
          <p:nvPr>
            <p:custDataLst>
              <p:tags r:id="rId11"/>
            </p:custDataLst>
          </p:nvPr>
        </p:nvSpPr>
        <p:spPr bwMode="auto">
          <a:xfrm flipV="1">
            <a:off x="2895600" y="3962400"/>
            <a:ext cx="1371600" cy="838200"/>
          </a:xfrm>
          <a:prstGeom prst="line">
            <a:avLst/>
          </a:prstGeom>
          <a:noFill/>
          <a:ln w="9525">
            <a:solidFill>
              <a:schemeClr val="tx1"/>
            </a:solidFill>
            <a:round/>
            <a:headEnd/>
            <a:tailEnd/>
          </a:ln>
        </p:spPr>
        <p:txBody>
          <a:bodyPr/>
          <a:lstStyle/>
          <a:p>
            <a:endParaRPr lang="en-US"/>
          </a:p>
        </p:txBody>
      </p:sp>
      <p:sp>
        <p:nvSpPr>
          <p:cNvPr id="10253" name="Oval 13"/>
          <p:cNvSpPr>
            <a:spLocks noChangeArrowheads="1"/>
          </p:cNvSpPr>
          <p:nvPr>
            <p:custDataLst>
              <p:tags r:id="rId12"/>
            </p:custDataLst>
          </p:nvPr>
        </p:nvSpPr>
        <p:spPr bwMode="auto">
          <a:xfrm>
            <a:off x="3429000" y="4114800"/>
            <a:ext cx="457200" cy="4572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RM</a:t>
            </a:r>
          </a:p>
        </p:txBody>
      </p:sp>
      <p:sp>
        <p:nvSpPr>
          <p:cNvPr id="16398" name="Line 14"/>
          <p:cNvSpPr>
            <a:spLocks noChangeShapeType="1"/>
          </p:cNvSpPr>
          <p:nvPr>
            <p:custDataLst>
              <p:tags r:id="rId13"/>
            </p:custDataLst>
          </p:nvPr>
        </p:nvSpPr>
        <p:spPr bwMode="auto">
          <a:xfrm>
            <a:off x="5029200" y="3962400"/>
            <a:ext cx="1447800" cy="914400"/>
          </a:xfrm>
          <a:prstGeom prst="line">
            <a:avLst/>
          </a:prstGeom>
          <a:noFill/>
          <a:ln w="9525">
            <a:solidFill>
              <a:schemeClr val="tx1"/>
            </a:solidFill>
            <a:round/>
            <a:headEnd/>
            <a:tailEnd/>
          </a:ln>
        </p:spPr>
        <p:txBody>
          <a:bodyPr/>
          <a:lstStyle/>
          <a:p>
            <a:endParaRPr lang="en-US"/>
          </a:p>
        </p:txBody>
      </p:sp>
      <p:sp>
        <p:nvSpPr>
          <p:cNvPr id="10255" name="Oval 15"/>
          <p:cNvSpPr>
            <a:spLocks noChangeArrowheads="1"/>
          </p:cNvSpPr>
          <p:nvPr>
            <p:custDataLst>
              <p:tags r:id="rId14"/>
            </p:custDataLst>
          </p:nvPr>
        </p:nvSpPr>
        <p:spPr bwMode="auto">
          <a:xfrm>
            <a:off x="5562600" y="4191000"/>
            <a:ext cx="457200" cy="457200"/>
          </a:xfrm>
          <a:prstGeom prst="ellipse">
            <a:avLst/>
          </a:prstGeom>
          <a:gradFill rotWithShape="1">
            <a:gsLst>
              <a:gs pos="0">
                <a:schemeClr val="accent2"/>
              </a:gs>
              <a:gs pos="100000">
                <a:schemeClr val="accent2">
                  <a:gamma/>
                  <a:shade val="46275"/>
                  <a:invGamma/>
                </a:schemeClr>
              </a:gs>
            </a:gsLst>
            <a:lin ang="5400000" scaled="1"/>
          </a:gradFill>
          <a:ln w="9525">
            <a:solidFill>
              <a:schemeClr val="tx1"/>
            </a:solidFill>
            <a:round/>
            <a:headEnd/>
            <a:tailEnd/>
          </a:ln>
          <a:effectLst/>
        </p:spPr>
        <p:txBody>
          <a:bodyPr wrap="none" anchor="ctr"/>
          <a:lstStyle/>
          <a:p>
            <a:pPr algn="ctr">
              <a:defRPr/>
            </a:pPr>
            <a:r>
              <a:rPr lang="en-US" u="none">
                <a:solidFill>
                  <a:schemeClr val="bg1"/>
                </a:solidFill>
                <a:latin typeface="Verdana" pitchFamily="34" charset="0"/>
              </a:rPr>
              <a:t>RM</a:t>
            </a:r>
          </a:p>
        </p:txBody>
      </p:sp>
      <p:sp>
        <p:nvSpPr>
          <p:cNvPr id="16400" name="Text Box 16"/>
          <p:cNvSpPr txBox="1">
            <a:spLocks noChangeArrowheads="1"/>
          </p:cNvSpPr>
          <p:nvPr>
            <p:custDataLst>
              <p:tags r:id="rId15"/>
            </p:custDataLst>
          </p:nvPr>
        </p:nvSpPr>
        <p:spPr bwMode="auto">
          <a:xfrm>
            <a:off x="4419600" y="6477000"/>
            <a:ext cx="3435350" cy="274638"/>
          </a:xfrm>
          <a:prstGeom prst="rect">
            <a:avLst/>
          </a:prstGeom>
          <a:noFill/>
          <a:ln w="12700" algn="ctr">
            <a:noFill/>
            <a:miter lim="800000"/>
            <a:headEnd/>
            <a:tailEnd/>
          </a:ln>
        </p:spPr>
        <p:txBody>
          <a:bodyPr wrap="none">
            <a:spAutoFit/>
          </a:bodyPr>
          <a:lstStyle/>
          <a:p>
            <a:r>
              <a:rPr lang="en-US" sz="1200" u="none">
                <a:latin typeface="Trade Gothic LT Std" pitchFamily="50" charset="0"/>
              </a:rPr>
              <a:t>Weill &amp; Ross, (2004) </a:t>
            </a:r>
            <a:r>
              <a:rPr lang="en-US" sz="1200" i="1" u="none">
                <a:latin typeface="Trade Gothic LT Std" pitchFamily="50" charset="0"/>
              </a:rPr>
              <a:t>IT Governance,</a:t>
            </a:r>
            <a:r>
              <a:rPr lang="en-US" sz="1200" u="none">
                <a:latin typeface="Trade Gothic LT Std" pitchFamily="50" charset="0"/>
              </a:rPr>
              <a:t> HBS Press.</a:t>
            </a:r>
          </a:p>
        </p:txBody>
      </p:sp>
      <p:sp>
        <p:nvSpPr>
          <p:cNvPr id="16401" name="Text Box 17"/>
          <p:cNvSpPr txBox="1">
            <a:spLocks noChangeArrowheads="1"/>
          </p:cNvSpPr>
          <p:nvPr>
            <p:custDataLst>
              <p:tags r:id="rId16"/>
            </p:custDataLst>
          </p:nvPr>
        </p:nvSpPr>
        <p:spPr bwMode="auto">
          <a:xfrm>
            <a:off x="6318250" y="3276600"/>
            <a:ext cx="2825750" cy="641350"/>
          </a:xfrm>
          <a:prstGeom prst="rect">
            <a:avLst/>
          </a:prstGeom>
          <a:noFill/>
          <a:ln w="9525">
            <a:noFill/>
            <a:miter lim="800000"/>
            <a:headEnd/>
            <a:tailEnd/>
          </a:ln>
        </p:spPr>
        <p:txBody>
          <a:bodyPr>
            <a:spAutoFit/>
          </a:bodyPr>
          <a:lstStyle/>
          <a:p>
            <a:r>
              <a:rPr lang="en-US" u="none">
                <a:latin typeface="Trade Gothic LT Std" pitchFamily="50" charset="0"/>
              </a:rPr>
              <a:t>BU = Business Unit</a:t>
            </a:r>
          </a:p>
          <a:p>
            <a:r>
              <a:rPr lang="en-US" u="none">
                <a:latin typeface="Trade Gothic LT Std" pitchFamily="50" charset="0"/>
              </a:rPr>
              <a:t>RM = Relationship Mgr</a:t>
            </a:r>
          </a:p>
        </p:txBody>
      </p:sp>
      <p:sp>
        <p:nvSpPr>
          <p:cNvPr id="19" name="Slide Number Placeholder 18"/>
          <p:cNvSpPr>
            <a:spLocks noGrp="1"/>
          </p:cNvSpPr>
          <p:nvPr>
            <p:ph type="sldNum" sz="quarter" idx="12"/>
          </p:nvPr>
        </p:nvSpPr>
        <p:spPr/>
        <p:txBody>
          <a:bodyPr/>
          <a:lstStyle/>
          <a:p>
            <a:pPr>
              <a:defRPr/>
            </a:pPr>
            <a:fld id="{B4E01D19-9C37-451C-BFB8-200F4D0F34A0}" type="slidenum">
              <a:rPr lang="en-US" smtClean="0"/>
              <a:pPr>
                <a:defRPr/>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1"/>
            </p:custDataLst>
          </p:nvPr>
        </p:nvSpPr>
        <p:spPr/>
        <p:txBody>
          <a:bodyPr/>
          <a:lstStyle/>
          <a:p>
            <a:r>
              <a:rPr lang="en-US" smtClean="0"/>
              <a:t>T-Shaped IT Duopoly</a:t>
            </a:r>
          </a:p>
        </p:txBody>
      </p:sp>
      <p:sp>
        <p:nvSpPr>
          <p:cNvPr id="12291" name="Rectangle 3"/>
          <p:cNvSpPr>
            <a:spLocks noChangeArrowheads="1"/>
          </p:cNvSpPr>
          <p:nvPr>
            <p:custDataLst>
              <p:tags r:id="rId2"/>
            </p:custDataLst>
          </p:nvPr>
        </p:nvSpPr>
        <p:spPr bwMode="auto">
          <a:xfrm>
            <a:off x="3810000" y="2209800"/>
            <a:ext cx="762000" cy="3352800"/>
          </a:xfrm>
          <a:prstGeom prst="rect">
            <a:avLst/>
          </a:prstGeom>
          <a:gradFill rotWithShape="1">
            <a:gsLst>
              <a:gs pos="0">
                <a:schemeClr val="accent2">
                  <a:gamma/>
                  <a:shade val="46275"/>
                  <a:invGamma/>
                </a:schemeClr>
              </a:gs>
              <a:gs pos="100000">
                <a:schemeClr val="accent2"/>
              </a:gs>
            </a:gsLst>
            <a:lin ang="5400000" scaled="1"/>
          </a:gradFill>
          <a:ln w="9525">
            <a:solidFill>
              <a:schemeClr val="tx1"/>
            </a:solidFill>
            <a:miter lim="800000"/>
            <a:headEnd/>
            <a:tailEnd/>
          </a:ln>
          <a:effectLst/>
        </p:spPr>
        <p:txBody>
          <a:bodyPr wrap="none" anchor="ctr"/>
          <a:lstStyle/>
          <a:p>
            <a:pPr>
              <a:defRPr/>
            </a:pPr>
            <a:endParaRPr lang="en-US"/>
          </a:p>
        </p:txBody>
      </p:sp>
      <p:sp>
        <p:nvSpPr>
          <p:cNvPr id="12292" name="Rectangle 4"/>
          <p:cNvSpPr>
            <a:spLocks noChangeArrowheads="1"/>
          </p:cNvSpPr>
          <p:nvPr>
            <p:custDataLst>
              <p:tags r:id="rId3"/>
            </p:custDataLst>
          </p:nvPr>
        </p:nvSpPr>
        <p:spPr bwMode="auto">
          <a:xfrm>
            <a:off x="2209800" y="2209800"/>
            <a:ext cx="3962400" cy="685800"/>
          </a:xfrm>
          <a:prstGeom prst="rect">
            <a:avLst/>
          </a:prstGeom>
          <a:gradFill rotWithShape="1">
            <a:gsLst>
              <a:gs pos="0">
                <a:schemeClr val="accent2"/>
              </a:gs>
              <a:gs pos="100000">
                <a:schemeClr val="accent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p>
        </p:txBody>
      </p:sp>
      <p:sp>
        <p:nvSpPr>
          <p:cNvPr id="17413" name="Line 5"/>
          <p:cNvSpPr>
            <a:spLocks noChangeShapeType="1"/>
          </p:cNvSpPr>
          <p:nvPr>
            <p:custDataLst>
              <p:tags r:id="rId4"/>
            </p:custDataLst>
          </p:nvPr>
        </p:nvSpPr>
        <p:spPr bwMode="auto">
          <a:xfrm flipV="1">
            <a:off x="3810000" y="2209800"/>
            <a:ext cx="0" cy="685800"/>
          </a:xfrm>
          <a:prstGeom prst="line">
            <a:avLst/>
          </a:prstGeom>
          <a:noFill/>
          <a:ln w="9525">
            <a:solidFill>
              <a:schemeClr val="tx1"/>
            </a:solidFill>
            <a:prstDash val="dash"/>
            <a:round/>
            <a:headEnd/>
            <a:tailEnd/>
          </a:ln>
        </p:spPr>
        <p:txBody>
          <a:bodyPr/>
          <a:lstStyle/>
          <a:p>
            <a:endParaRPr lang="en-US"/>
          </a:p>
        </p:txBody>
      </p:sp>
      <p:sp>
        <p:nvSpPr>
          <p:cNvPr id="17414" name="Line 6"/>
          <p:cNvSpPr>
            <a:spLocks noChangeShapeType="1"/>
          </p:cNvSpPr>
          <p:nvPr>
            <p:custDataLst>
              <p:tags r:id="rId5"/>
            </p:custDataLst>
          </p:nvPr>
        </p:nvSpPr>
        <p:spPr bwMode="auto">
          <a:xfrm flipV="1">
            <a:off x="4572000" y="2209800"/>
            <a:ext cx="0" cy="685800"/>
          </a:xfrm>
          <a:prstGeom prst="line">
            <a:avLst/>
          </a:prstGeom>
          <a:noFill/>
          <a:ln w="9525">
            <a:solidFill>
              <a:schemeClr val="tx1"/>
            </a:solidFill>
            <a:prstDash val="dash"/>
            <a:round/>
            <a:headEnd/>
            <a:tailEnd/>
          </a:ln>
        </p:spPr>
        <p:txBody>
          <a:bodyPr/>
          <a:lstStyle/>
          <a:p>
            <a:endParaRPr lang="en-US"/>
          </a:p>
        </p:txBody>
      </p:sp>
      <p:sp>
        <p:nvSpPr>
          <p:cNvPr id="17415" name="Line 7"/>
          <p:cNvSpPr>
            <a:spLocks noChangeShapeType="1"/>
          </p:cNvSpPr>
          <p:nvPr>
            <p:custDataLst>
              <p:tags r:id="rId6"/>
            </p:custDataLst>
          </p:nvPr>
        </p:nvSpPr>
        <p:spPr bwMode="auto">
          <a:xfrm>
            <a:off x="3810000" y="2895600"/>
            <a:ext cx="762000" cy="0"/>
          </a:xfrm>
          <a:prstGeom prst="line">
            <a:avLst/>
          </a:prstGeom>
          <a:noFill/>
          <a:ln w="9525">
            <a:solidFill>
              <a:schemeClr val="bg2"/>
            </a:solidFill>
            <a:round/>
            <a:headEnd/>
            <a:tailEnd/>
          </a:ln>
        </p:spPr>
        <p:txBody>
          <a:bodyPr/>
          <a:lstStyle/>
          <a:p>
            <a:endParaRPr lang="en-US"/>
          </a:p>
        </p:txBody>
      </p:sp>
      <p:sp>
        <p:nvSpPr>
          <p:cNvPr id="17416" name="Text Box 8"/>
          <p:cNvSpPr txBox="1">
            <a:spLocks noChangeArrowheads="1"/>
          </p:cNvSpPr>
          <p:nvPr>
            <p:custDataLst>
              <p:tags r:id="rId7"/>
            </p:custDataLst>
          </p:nvPr>
        </p:nvSpPr>
        <p:spPr bwMode="auto">
          <a:xfrm>
            <a:off x="2513013" y="2386013"/>
            <a:ext cx="3352800" cy="366712"/>
          </a:xfrm>
          <a:prstGeom prst="rect">
            <a:avLst/>
          </a:prstGeom>
          <a:noFill/>
          <a:ln w="9525">
            <a:noFill/>
            <a:miter lim="800000"/>
            <a:headEnd/>
            <a:tailEnd/>
          </a:ln>
        </p:spPr>
        <p:txBody>
          <a:bodyPr>
            <a:spAutoFit/>
          </a:bodyPr>
          <a:lstStyle/>
          <a:p>
            <a:pPr algn="ctr">
              <a:spcBef>
                <a:spcPct val="50000"/>
              </a:spcBef>
            </a:pPr>
            <a:r>
              <a:rPr lang="en-US" u="none">
                <a:solidFill>
                  <a:schemeClr val="bg1"/>
                </a:solidFill>
                <a:latin typeface="Verdana" pitchFamily="34" charset="0"/>
              </a:rPr>
              <a:t>X X X X X X Y X X X X X X </a:t>
            </a:r>
          </a:p>
        </p:txBody>
      </p:sp>
      <p:sp>
        <p:nvSpPr>
          <p:cNvPr id="17417" name="Text Box 9"/>
          <p:cNvSpPr txBox="1">
            <a:spLocks noChangeArrowheads="1"/>
          </p:cNvSpPr>
          <p:nvPr>
            <p:custDataLst>
              <p:tags r:id="rId8"/>
            </p:custDataLst>
          </p:nvPr>
        </p:nvSpPr>
        <p:spPr bwMode="auto">
          <a:xfrm>
            <a:off x="3897313" y="2900363"/>
            <a:ext cx="552450" cy="2430462"/>
          </a:xfrm>
          <a:prstGeom prst="rect">
            <a:avLst/>
          </a:prstGeom>
          <a:noFill/>
          <a:ln w="9525">
            <a:noFill/>
            <a:miter lim="800000"/>
            <a:headEnd/>
            <a:tailEnd/>
          </a:ln>
        </p:spPr>
        <p:txBody>
          <a:bodyPr>
            <a:spAutoFit/>
          </a:bodyPr>
          <a:lstStyle/>
          <a:p>
            <a:pPr algn="ctr">
              <a:spcBef>
                <a:spcPct val="50000"/>
              </a:spcBef>
            </a:pPr>
            <a:r>
              <a:rPr lang="en-US" u="none">
                <a:solidFill>
                  <a:schemeClr val="bg1"/>
                </a:solidFill>
                <a:latin typeface="Verdana" pitchFamily="34" charset="0"/>
              </a:rPr>
              <a:t>Y</a:t>
            </a:r>
          </a:p>
          <a:p>
            <a:pPr algn="ctr">
              <a:spcBef>
                <a:spcPct val="50000"/>
              </a:spcBef>
            </a:pPr>
            <a:r>
              <a:rPr lang="en-US" u="none">
                <a:solidFill>
                  <a:schemeClr val="bg1"/>
                </a:solidFill>
                <a:latin typeface="Verdana" pitchFamily="34" charset="0"/>
              </a:rPr>
              <a:t>Y</a:t>
            </a:r>
          </a:p>
          <a:p>
            <a:pPr algn="ctr">
              <a:spcBef>
                <a:spcPct val="50000"/>
              </a:spcBef>
            </a:pPr>
            <a:r>
              <a:rPr lang="en-US" u="none">
                <a:solidFill>
                  <a:schemeClr val="bg1"/>
                </a:solidFill>
                <a:latin typeface="Verdana" pitchFamily="34" charset="0"/>
              </a:rPr>
              <a:t>Y</a:t>
            </a:r>
          </a:p>
          <a:p>
            <a:pPr algn="ctr">
              <a:spcBef>
                <a:spcPct val="50000"/>
              </a:spcBef>
            </a:pPr>
            <a:r>
              <a:rPr lang="en-US" u="none">
                <a:solidFill>
                  <a:schemeClr val="bg1"/>
                </a:solidFill>
                <a:latin typeface="Verdana" pitchFamily="34" charset="0"/>
              </a:rPr>
              <a:t>Y</a:t>
            </a:r>
          </a:p>
          <a:p>
            <a:pPr algn="ctr">
              <a:spcBef>
                <a:spcPct val="50000"/>
              </a:spcBef>
            </a:pPr>
            <a:r>
              <a:rPr lang="en-US" u="none">
                <a:solidFill>
                  <a:schemeClr val="bg1"/>
                </a:solidFill>
                <a:latin typeface="Verdana" pitchFamily="34" charset="0"/>
              </a:rPr>
              <a:t>Y</a:t>
            </a:r>
          </a:p>
          <a:p>
            <a:pPr algn="ctr">
              <a:spcBef>
                <a:spcPct val="50000"/>
              </a:spcBef>
            </a:pPr>
            <a:r>
              <a:rPr lang="en-US" u="none">
                <a:solidFill>
                  <a:schemeClr val="bg1"/>
                </a:solidFill>
                <a:latin typeface="Verdana" pitchFamily="34" charset="0"/>
              </a:rPr>
              <a:t>Y</a:t>
            </a:r>
          </a:p>
        </p:txBody>
      </p:sp>
      <p:sp>
        <p:nvSpPr>
          <p:cNvPr id="17418" name="Text Box 10"/>
          <p:cNvSpPr txBox="1">
            <a:spLocks noChangeArrowheads="1"/>
          </p:cNvSpPr>
          <p:nvPr>
            <p:custDataLst>
              <p:tags r:id="rId9"/>
            </p:custDataLst>
          </p:nvPr>
        </p:nvSpPr>
        <p:spPr bwMode="auto">
          <a:xfrm>
            <a:off x="2668588" y="1870075"/>
            <a:ext cx="3106737" cy="366713"/>
          </a:xfrm>
          <a:prstGeom prst="rect">
            <a:avLst/>
          </a:prstGeom>
          <a:noFill/>
          <a:ln w="9525">
            <a:noFill/>
            <a:miter lim="800000"/>
            <a:headEnd/>
            <a:tailEnd/>
          </a:ln>
        </p:spPr>
        <p:txBody>
          <a:bodyPr>
            <a:spAutoFit/>
          </a:bodyPr>
          <a:lstStyle/>
          <a:p>
            <a:pPr algn="ctr">
              <a:spcBef>
                <a:spcPct val="50000"/>
              </a:spcBef>
            </a:pPr>
            <a:r>
              <a:rPr lang="en-US" u="none">
                <a:latin typeface="Verdana" pitchFamily="34" charset="0"/>
              </a:rPr>
              <a:t>Executive Committee</a:t>
            </a:r>
          </a:p>
        </p:txBody>
      </p:sp>
      <p:sp>
        <p:nvSpPr>
          <p:cNvPr id="17419" name="Text Box 11"/>
          <p:cNvSpPr txBox="1">
            <a:spLocks noChangeArrowheads="1"/>
          </p:cNvSpPr>
          <p:nvPr>
            <p:custDataLst>
              <p:tags r:id="rId10"/>
            </p:custDataLst>
          </p:nvPr>
        </p:nvSpPr>
        <p:spPr bwMode="auto">
          <a:xfrm rot="-5400000">
            <a:off x="2070100" y="3844926"/>
            <a:ext cx="3106737" cy="366712"/>
          </a:xfrm>
          <a:prstGeom prst="rect">
            <a:avLst/>
          </a:prstGeom>
          <a:noFill/>
          <a:ln w="9525">
            <a:noFill/>
            <a:miter lim="800000"/>
            <a:headEnd/>
            <a:tailEnd/>
          </a:ln>
        </p:spPr>
        <p:txBody>
          <a:bodyPr>
            <a:spAutoFit/>
          </a:bodyPr>
          <a:lstStyle/>
          <a:p>
            <a:pPr algn="ctr">
              <a:spcBef>
                <a:spcPct val="50000"/>
              </a:spcBef>
            </a:pPr>
            <a:r>
              <a:rPr lang="en-US" u="none">
                <a:latin typeface="Verdana" pitchFamily="34" charset="0"/>
              </a:rPr>
              <a:t>IT Committee</a:t>
            </a:r>
          </a:p>
        </p:txBody>
      </p:sp>
      <p:sp>
        <p:nvSpPr>
          <p:cNvPr id="17420" name="Text Box 12"/>
          <p:cNvSpPr txBox="1">
            <a:spLocks noChangeArrowheads="1"/>
          </p:cNvSpPr>
          <p:nvPr>
            <p:custDataLst>
              <p:tags r:id="rId11"/>
            </p:custDataLst>
          </p:nvPr>
        </p:nvSpPr>
        <p:spPr bwMode="auto">
          <a:xfrm>
            <a:off x="5568950" y="4365625"/>
            <a:ext cx="3130550" cy="641350"/>
          </a:xfrm>
          <a:prstGeom prst="rect">
            <a:avLst/>
          </a:prstGeom>
          <a:noFill/>
          <a:ln w="9525">
            <a:noFill/>
            <a:miter lim="800000"/>
            <a:headEnd/>
            <a:tailEnd/>
          </a:ln>
        </p:spPr>
        <p:txBody>
          <a:bodyPr>
            <a:spAutoFit/>
          </a:bodyPr>
          <a:lstStyle/>
          <a:p>
            <a:r>
              <a:rPr lang="en-US" u="none">
                <a:latin typeface="Trade Gothic LT Std" pitchFamily="50" charset="0"/>
              </a:rPr>
              <a:t>X = Business manager</a:t>
            </a:r>
          </a:p>
          <a:p>
            <a:r>
              <a:rPr lang="en-US" u="none">
                <a:latin typeface="Trade Gothic LT Std" pitchFamily="50" charset="0"/>
              </a:rPr>
              <a:t>Y = IT manager</a:t>
            </a:r>
          </a:p>
        </p:txBody>
      </p:sp>
      <p:sp>
        <p:nvSpPr>
          <p:cNvPr id="17421" name="Text Box 13"/>
          <p:cNvSpPr txBox="1">
            <a:spLocks noChangeArrowheads="1"/>
          </p:cNvSpPr>
          <p:nvPr>
            <p:custDataLst>
              <p:tags r:id="rId12"/>
            </p:custDataLst>
          </p:nvPr>
        </p:nvSpPr>
        <p:spPr bwMode="auto">
          <a:xfrm>
            <a:off x="4454524" y="6477000"/>
            <a:ext cx="4481513" cy="274638"/>
          </a:xfrm>
          <a:prstGeom prst="rect">
            <a:avLst/>
          </a:prstGeom>
          <a:noFill/>
          <a:ln w="12700" algn="ctr">
            <a:noFill/>
            <a:miter lim="800000"/>
            <a:headEnd/>
            <a:tailEnd/>
          </a:ln>
        </p:spPr>
        <p:txBody>
          <a:bodyPr wrap="square">
            <a:spAutoFit/>
          </a:bodyPr>
          <a:lstStyle/>
          <a:p>
            <a:r>
              <a:rPr lang="en-US" sz="1200" u="none" dirty="0">
                <a:latin typeface="Trade Gothic LT Std" pitchFamily="50" charset="0"/>
              </a:rPr>
              <a:t>Weill &amp; Ross, (2004) </a:t>
            </a:r>
            <a:r>
              <a:rPr lang="en-US" sz="1200" i="1" u="none" dirty="0">
                <a:latin typeface="Trade Gothic LT Std" pitchFamily="50" charset="0"/>
              </a:rPr>
              <a:t>IT Governance,</a:t>
            </a:r>
            <a:r>
              <a:rPr lang="en-US" sz="1200" u="none" dirty="0">
                <a:latin typeface="Trade Gothic LT Std" pitchFamily="50" charset="0"/>
              </a:rPr>
              <a:t> HBS Press.</a:t>
            </a:r>
          </a:p>
        </p:txBody>
      </p:sp>
      <p:sp>
        <p:nvSpPr>
          <p:cNvPr id="15" name="Slide Number Placeholder 14"/>
          <p:cNvSpPr>
            <a:spLocks noGrp="1"/>
          </p:cNvSpPr>
          <p:nvPr>
            <p:ph type="sldNum" sz="quarter" idx="12"/>
          </p:nvPr>
        </p:nvSpPr>
        <p:spPr/>
        <p:txBody>
          <a:bodyPr/>
          <a:lstStyle/>
          <a:p>
            <a:pPr>
              <a:defRPr/>
            </a:pPr>
            <a:fld id="{B4E01D19-9C37-451C-BFB8-200F4D0F34A0}" type="slidenum">
              <a:rPr lang="en-US" smtClean="0"/>
              <a:pPr>
                <a:defRPr/>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custDataLst>
              <p:tags r:id="rId1"/>
            </p:custDataLst>
          </p:nvPr>
        </p:nvSpPr>
        <p:spPr bwMode="auto">
          <a:xfrm>
            <a:off x="34066" y="457200"/>
            <a:ext cx="9144000" cy="519113"/>
          </a:xfrm>
          <a:prstGeom prst="rect">
            <a:avLst/>
          </a:prstGeom>
          <a:noFill/>
          <a:ln w="9525">
            <a:noFill/>
            <a:miter lim="800000"/>
            <a:headEnd/>
            <a:tailEnd/>
          </a:ln>
        </p:spPr>
        <p:txBody>
          <a:bodyPr lIns="45720" rIns="45720">
            <a:spAutoFit/>
          </a:bodyPr>
          <a:lstStyle/>
          <a:p>
            <a:pPr eaLnBrk="1" hangingPunct="1">
              <a:spcBef>
                <a:spcPct val="50000"/>
              </a:spcBef>
            </a:pPr>
            <a:r>
              <a:rPr lang="en-US" sz="2800" b="1" u="none" dirty="0">
                <a:latin typeface="Arial" charset="0"/>
              </a:rPr>
              <a:t>How Enterprises Actually Govern - Survey </a:t>
            </a:r>
          </a:p>
        </p:txBody>
      </p:sp>
      <p:sp>
        <p:nvSpPr>
          <p:cNvPr id="18435" name="Text Box 55"/>
          <p:cNvSpPr txBox="1">
            <a:spLocks noChangeArrowheads="1"/>
          </p:cNvSpPr>
          <p:nvPr>
            <p:custDataLst>
              <p:tags r:id="rId2"/>
            </p:custDataLst>
          </p:nvPr>
        </p:nvSpPr>
        <p:spPr bwMode="auto">
          <a:xfrm>
            <a:off x="7173913" y="6477000"/>
            <a:ext cx="1589087" cy="274638"/>
          </a:xfrm>
          <a:prstGeom prst="rect">
            <a:avLst/>
          </a:prstGeom>
          <a:noFill/>
          <a:ln w="9525">
            <a:noFill/>
            <a:miter lim="800000"/>
            <a:headEnd/>
            <a:tailEnd/>
          </a:ln>
        </p:spPr>
        <p:txBody>
          <a:bodyPr lIns="45720" rIns="45720">
            <a:spAutoFit/>
          </a:bodyPr>
          <a:lstStyle/>
          <a:p>
            <a:pPr eaLnBrk="1" hangingPunct="1">
              <a:spcBef>
                <a:spcPct val="50000"/>
              </a:spcBef>
            </a:pPr>
            <a:r>
              <a:rPr lang="en-US" sz="1200" u="none">
                <a:latin typeface="Trade Gothic LT Std" pitchFamily="50" charset="0"/>
                <a:cs typeface="Arial" charset="0"/>
              </a:rPr>
              <a:t>© MIT Sloan CISR</a:t>
            </a:r>
            <a:endParaRPr lang="en-US" sz="1200" u="none">
              <a:latin typeface="Trade Gothic LT Std" pitchFamily="50" charset="0"/>
            </a:endParaRPr>
          </a:p>
        </p:txBody>
      </p:sp>
      <p:sp>
        <p:nvSpPr>
          <p:cNvPr id="145" name="Slide Number Placeholder 144"/>
          <p:cNvSpPr>
            <a:spLocks noGrp="1"/>
          </p:cNvSpPr>
          <p:nvPr>
            <p:ph type="sldNum" sz="quarter" idx="12"/>
          </p:nvPr>
        </p:nvSpPr>
        <p:spPr/>
        <p:txBody>
          <a:bodyPr/>
          <a:lstStyle/>
          <a:p>
            <a:pPr>
              <a:defRPr/>
            </a:pPr>
            <a:fld id="{952B456B-D398-43BE-8AAA-2D50F2640FEF}" type="slidenum">
              <a:rPr lang="en-US" smtClean="0"/>
              <a:pPr>
                <a:defRPr/>
              </a:pPr>
              <a:t>99</a:t>
            </a:fld>
            <a:endParaRPr 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123800"/>
            <a:ext cx="7744629" cy="53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plit orient="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ＭＳ ゴシック"/>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ＭＳ 明朝"/>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Urban.thmx</Template>
  <TotalTime>7565</TotalTime>
  <Words>6728</Words>
  <Application>Microsoft Office PowerPoint</Application>
  <PresentationFormat>On-screen Show (4:3)</PresentationFormat>
  <Paragraphs>1058</Paragraphs>
  <Slides>102</Slides>
  <Notes>67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04" baseType="lpstr">
      <vt:lpstr>Urban</vt:lpstr>
      <vt:lpstr>Document</vt:lpstr>
      <vt:lpstr>RFP and SLA</vt:lpstr>
      <vt:lpstr>Agenda</vt:lpstr>
      <vt:lpstr>Housekeeping</vt:lpstr>
      <vt:lpstr>Memo 5 – Cloud Computing  (required memo for ECT424 and IS324)</vt:lpstr>
      <vt:lpstr>Memo 5 – Cloud Computing</vt:lpstr>
      <vt:lpstr>A Possible Problem</vt:lpstr>
      <vt:lpstr>Web Assignment 4</vt:lpstr>
      <vt:lpstr>Discussion – Memo 4 – VDI </vt:lpstr>
      <vt:lpstr>And now to tonight’s topics</vt:lpstr>
      <vt:lpstr>Request for Information (RFI)</vt:lpstr>
      <vt:lpstr>RFI Best Practices</vt:lpstr>
      <vt:lpstr>RFPs</vt:lpstr>
      <vt:lpstr>Request for Proposals (RFPs)</vt:lpstr>
      <vt:lpstr>RFP: Definition</vt:lpstr>
      <vt:lpstr>Bid/Quote vs. Proposal</vt:lpstr>
      <vt:lpstr>Comparisons of Bids &amp; Proposals</vt:lpstr>
      <vt:lpstr>How do you know when to use what?</vt:lpstr>
      <vt:lpstr>An Example of a Price Quote</vt:lpstr>
      <vt:lpstr>Written solicitations</vt:lpstr>
      <vt:lpstr>Business reasons to insist on written solicitations:</vt:lpstr>
      <vt:lpstr>Features of a Standard Solicitation</vt:lpstr>
      <vt:lpstr>I.  Statement of Work/Specifications</vt:lpstr>
      <vt:lpstr>Buyer should include this type of language:</vt:lpstr>
      <vt:lpstr>Evaulate</vt:lpstr>
      <vt:lpstr>II. Legal Terms and Conditions </vt:lpstr>
      <vt:lpstr>II.  Legal Conditions, cont’d</vt:lpstr>
      <vt:lpstr>II.  Legal Conditions, cont’d</vt:lpstr>
      <vt:lpstr>II.  More Legal Conditions</vt:lpstr>
      <vt:lpstr>II.  Even more Legal Conditions</vt:lpstr>
      <vt:lpstr>II.  Legal Conditions</vt:lpstr>
      <vt:lpstr>III.  Business Conditions</vt:lpstr>
      <vt:lpstr>III.  Business Conditions, cont’d</vt:lpstr>
      <vt:lpstr>III.  Business Conditions, cont’d</vt:lpstr>
      <vt:lpstr>III.  Business Conditions, cont’d</vt:lpstr>
      <vt:lpstr>III.  Business Conditions, cont’d</vt:lpstr>
      <vt:lpstr>IV.  Due Date and Time for Response</vt:lpstr>
      <vt:lpstr>V.  Evaluation Criteria</vt:lpstr>
      <vt:lpstr>V.  Evaluation Criteria, cont’d</vt:lpstr>
      <vt:lpstr>V. Evaluation criteria, cont’d</vt:lpstr>
      <vt:lpstr>Process</vt:lpstr>
      <vt:lpstr>Best Practices: Writing Solicitations</vt:lpstr>
      <vt:lpstr>RFP Example/Template</vt:lpstr>
      <vt:lpstr>SLAs</vt:lpstr>
      <vt:lpstr>SLAs</vt:lpstr>
      <vt:lpstr>Internal vs External</vt:lpstr>
      <vt:lpstr>Impacts</vt:lpstr>
      <vt:lpstr>Loss impact </vt:lpstr>
      <vt:lpstr>Definition</vt:lpstr>
      <vt:lpstr>Why “an agreement”?</vt:lpstr>
      <vt:lpstr>SLA should cover the following:</vt:lpstr>
      <vt:lpstr>SLAs should cover: (2)</vt:lpstr>
      <vt:lpstr>SLAs should cover: (3)</vt:lpstr>
      <vt:lpstr>SLAs should cover: (4)</vt:lpstr>
      <vt:lpstr>SLA should cover: (5)</vt:lpstr>
      <vt:lpstr>Service Quality (in SLA)</vt:lpstr>
      <vt:lpstr>A concept: Uptime/Availability</vt:lpstr>
      <vt:lpstr>What does it mean in real time?</vt:lpstr>
      <vt:lpstr>PowerPoint Presentation</vt:lpstr>
      <vt:lpstr>Other concepts: Delay</vt:lpstr>
      <vt:lpstr>Other concepts: latency</vt:lpstr>
      <vt:lpstr>Other concepts: Jitter</vt:lpstr>
      <vt:lpstr>Jitter explained</vt:lpstr>
      <vt:lpstr>Other concepts: Bandwidth</vt:lpstr>
      <vt:lpstr>Other concepts: Reliability</vt:lpstr>
      <vt:lpstr>More on Reliability</vt:lpstr>
      <vt:lpstr>Feature: E-Commerce &amp; SLAs</vt:lpstr>
      <vt:lpstr>E-Commerce SLAs Should Consider:</vt:lpstr>
      <vt:lpstr>More Considerations</vt:lpstr>
      <vt:lpstr>IT Governance</vt:lpstr>
      <vt:lpstr>What is IT Governance?</vt:lpstr>
      <vt:lpstr>Role of IT Governance</vt:lpstr>
      <vt:lpstr>IT Governance Framework</vt:lpstr>
      <vt:lpstr>Why have IT Governance?</vt:lpstr>
      <vt:lpstr>PowerPoint Presentation</vt:lpstr>
      <vt:lpstr>Calder-Moir IT Govern. Framework</vt:lpstr>
      <vt:lpstr>PowerPoint Presentation</vt:lpstr>
      <vt:lpstr>PowerPoint Presentation</vt:lpstr>
      <vt:lpstr>PowerPoint Presentation</vt:lpstr>
      <vt:lpstr>8 Key Decision Areas</vt:lpstr>
      <vt:lpstr>1. Governance Principles/Decision-Making</vt:lpstr>
      <vt:lpstr>1. Decisions</vt:lpstr>
      <vt:lpstr>What decisions must be made?</vt:lpstr>
      <vt:lpstr>Questions Key to each IT Decision</vt:lpstr>
      <vt:lpstr>2. Information Strategy</vt:lpstr>
      <vt:lpstr>3. IT Risk Management</vt:lpstr>
      <vt:lpstr>Risk Severity Assessment</vt:lpstr>
      <vt:lpstr>4,5,6. Software, ICT Architecture and ICT Technology</vt:lpstr>
      <vt:lpstr>Questions Key to Each IT Decision</vt:lpstr>
      <vt:lpstr>Questions Key to each IT Decision</vt:lpstr>
      <vt:lpstr>Questions Key to Each IT Decision</vt:lpstr>
      <vt:lpstr>7. IT Investment</vt:lpstr>
      <vt:lpstr>Questions Key to Each IT Decision</vt:lpstr>
      <vt:lpstr>8.Compliance and Security</vt:lpstr>
      <vt:lpstr>Who Makes the Decisions</vt:lpstr>
      <vt:lpstr>IT Governance Components</vt:lpstr>
      <vt:lpstr>IT Duopoly</vt:lpstr>
      <vt:lpstr>Bicycle Wheel IT Duopoly</vt:lpstr>
      <vt:lpstr>T-Shaped IT Duopoly</vt:lpstr>
      <vt:lpstr>PowerPoint Presentation</vt:lpstr>
      <vt:lpstr>PowerPoint Presentation</vt:lpstr>
      <vt:lpstr>Next Module 7</vt:lpstr>
      <vt:lpstr>Questions</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RFP and SLA</dc:title>
  <cp:lastModifiedBy>Rajeev</cp:lastModifiedBy>
  <cp:revision>384</cp:revision>
  <cp:lastPrinted>2011-10-13T18:12:13Z</cp:lastPrinted>
  <dcterms:created xsi:type="dcterms:W3CDTF">2010-01-27T18:15:46Z</dcterms:created>
  <dcterms:modified xsi:type="dcterms:W3CDTF">2015-07-02T05:56:38Z</dcterms:modified>
</cp:coreProperties>
</file>